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84" r:id="rId2"/>
    <p:sldId id="286" r:id="rId3"/>
    <p:sldId id="262" r:id="rId4"/>
    <p:sldId id="288" r:id="rId5"/>
    <p:sldId id="280" r:id="rId6"/>
    <p:sldId id="263" r:id="rId7"/>
    <p:sldId id="282" r:id="rId8"/>
    <p:sldId id="290" r:id="rId9"/>
    <p:sldId id="266" r:id="rId10"/>
    <p:sldId id="267" r:id="rId11"/>
    <p:sldId id="291" r:id="rId12"/>
    <p:sldId id="268" r:id="rId13"/>
    <p:sldId id="270" r:id="rId14"/>
    <p:sldId id="273" r:id="rId15"/>
  </p:sldIdLst>
  <p:sldSz cx="10693400" cy="8020050"/>
  <p:notesSz cx="8020050" cy="10693400"/>
  <p:embeddedFontLst>
    <p:embeddedFont>
      <p:font typeface="Bebas Kai" panose="020B0604020202020204" charset="0"/>
      <p:regular r:id="rId17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C0AD"/>
    <a:srgbClr val="ADCCDC"/>
    <a:srgbClr val="E1C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50" d="100"/>
          <a:sy n="50" d="100"/>
        </p:scale>
        <p:origin x="1496" y="4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475435" cy="5355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543425" y="0"/>
            <a:ext cx="3474244" cy="5355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B7640-53CA-4B71-A730-ED7CA741C926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04963" y="1338263"/>
            <a:ext cx="4810125" cy="3608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02481" y="5145618"/>
            <a:ext cx="6415088" cy="421216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7885"/>
            <a:ext cx="3475435" cy="5355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543425" y="10157885"/>
            <a:ext cx="3474244" cy="5355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A8DE7-C78F-4449-A5DE-A942D5DCA6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575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A8DE7-C78F-4449-A5DE-A942D5DCA67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603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A8DE7-C78F-4449-A5DE-A942D5DCA67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055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A8DE7-C78F-4449-A5DE-A942D5DCA67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238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A8DE7-C78F-4449-A5DE-A942D5DCA67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386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A8DE7-C78F-4449-A5DE-A942D5DCA67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440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366f6fbf29_2_281:notes"/>
          <p:cNvSpPr txBox="1">
            <a:spLocks noGrp="1"/>
          </p:cNvSpPr>
          <p:nvPr>
            <p:ph type="body" idx="1"/>
          </p:nvPr>
        </p:nvSpPr>
        <p:spPr>
          <a:xfrm>
            <a:off x="686209" y="4400054"/>
            <a:ext cx="5485592" cy="36018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3366f6fbf29_2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4588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A8DE7-C78F-4449-A5DE-A942D5DCA67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430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A8DE7-C78F-4449-A5DE-A942D5DCA6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041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Probably seen as the more traditional route at sixth form, A Levels are a popular choice for students looking to go on to further/higher education and training.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A8DE7-C78F-4449-A5DE-A942D5DCA67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488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 example of what is offered at PSC</a:t>
            </a:r>
          </a:p>
          <a:p>
            <a:r>
              <a:rPr lang="en-GB" dirty="0"/>
              <a:t>Almost any combination is possible</a:t>
            </a:r>
          </a:p>
          <a:p>
            <a:r>
              <a:rPr lang="en-GB" dirty="0"/>
              <a:t>Guidance on art subjects</a:t>
            </a:r>
          </a:p>
          <a:p>
            <a:r>
              <a:rPr lang="en-GB" dirty="0"/>
              <a:t>AS Levels in </a:t>
            </a:r>
            <a:r>
              <a:rPr lang="en-GB" dirty="0" err="1"/>
              <a:t>Fmaths</a:t>
            </a:r>
            <a:r>
              <a:rPr lang="en-GB" dirty="0"/>
              <a:t>, Spanish, French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A8DE7-C78F-4449-A5DE-A942D5DCA67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164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A8DE7-C78F-4449-A5DE-A942D5DCA67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19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 example to show how a timetable works</a:t>
            </a:r>
          </a:p>
          <a:p>
            <a:r>
              <a:rPr lang="en-GB" dirty="0"/>
              <a:t>50% of work = the class sessions</a:t>
            </a:r>
          </a:p>
          <a:p>
            <a:r>
              <a:rPr lang="en-GB" dirty="0"/>
              <a:t>Tutor and enrichment = important part of the working week</a:t>
            </a:r>
          </a:p>
          <a:p>
            <a:r>
              <a:rPr lang="en-GB" dirty="0"/>
              <a:t>Independent study = critical for success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A8DE7-C78F-4449-A5DE-A942D5DCA67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700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 example of a student taking Further Maths as fourth subject</a:t>
            </a:r>
          </a:p>
          <a:p>
            <a:r>
              <a:rPr lang="en-GB" dirty="0"/>
              <a:t>Not shown on the timetables are lunchtime workshops and additional support that students can access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A8DE7-C78F-4449-A5DE-A942D5DCA67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045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A8DE7-C78F-4449-A5DE-A942D5DCA67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70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486215"/>
            <a:ext cx="9089390" cy="1684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8DC63F"/>
                </a:solidFill>
                <a:latin typeface="Bebas Kai"/>
                <a:cs typeface="Bebas Ka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491228"/>
            <a:ext cx="7485380" cy="20050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8DC63F"/>
                </a:solidFill>
                <a:latin typeface="Bebas Kai"/>
                <a:cs typeface="Bebas Ka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8DC63F"/>
                </a:solidFill>
                <a:latin typeface="Bebas Kai"/>
                <a:cs typeface="Bebas Ka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844611"/>
            <a:ext cx="4651629" cy="52932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844611"/>
            <a:ext cx="4651629" cy="52932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93349" y="390692"/>
            <a:ext cx="1201323" cy="134113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8DC63F"/>
                </a:solidFill>
                <a:latin typeface="Bebas Kai"/>
                <a:cs typeface="Bebas Ka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9299" y="652895"/>
            <a:ext cx="4463415" cy="160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8DC63F"/>
                </a:solidFill>
                <a:latin typeface="Bebas Kai"/>
                <a:cs typeface="Bebas Ka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844611"/>
            <a:ext cx="9624060" cy="52932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458646"/>
            <a:ext cx="3421888" cy="4010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458646"/>
            <a:ext cx="2459482" cy="4010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458646"/>
            <a:ext cx="2459482" cy="4010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8019415"/>
            <a:chOff x="0" y="0"/>
            <a:chExt cx="10692130" cy="801941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480"/>
              <a:ext cx="10692003" cy="80075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692130" cy="6716395"/>
            </a:xfrm>
            <a:custGeom>
              <a:avLst/>
              <a:gdLst/>
              <a:ahLst/>
              <a:cxnLst/>
              <a:rect l="l" t="t" r="r" b="b"/>
              <a:pathLst>
                <a:path w="10692130" h="6716395">
                  <a:moveTo>
                    <a:pt x="10692003" y="0"/>
                  </a:moveTo>
                  <a:lnTo>
                    <a:pt x="0" y="0"/>
                  </a:lnTo>
                  <a:lnTo>
                    <a:pt x="0" y="6716280"/>
                  </a:lnTo>
                  <a:lnTo>
                    <a:pt x="10692003" y="6716280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BFD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27360" y="326844"/>
              <a:ext cx="1169377" cy="130545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518587" y="2525953"/>
              <a:ext cx="4051935" cy="4029710"/>
            </a:xfrm>
            <a:custGeom>
              <a:avLst/>
              <a:gdLst/>
              <a:ahLst/>
              <a:cxnLst/>
              <a:rect l="l" t="t" r="r" b="b"/>
              <a:pathLst>
                <a:path w="4051934" h="4029709">
                  <a:moveTo>
                    <a:pt x="0" y="4029367"/>
                  </a:moveTo>
                  <a:lnTo>
                    <a:pt x="4051731" y="4029367"/>
                  </a:lnTo>
                  <a:lnTo>
                    <a:pt x="4051731" y="0"/>
                  </a:lnTo>
                  <a:lnTo>
                    <a:pt x="0" y="0"/>
                  </a:lnTo>
                  <a:lnTo>
                    <a:pt x="0" y="4029367"/>
                  </a:lnTo>
                  <a:close/>
                </a:path>
              </a:pathLst>
            </a:custGeom>
            <a:ln w="162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621405" y="4996551"/>
            <a:ext cx="1522730" cy="1519555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marL="12700" marR="5080">
              <a:lnSpc>
                <a:spcPct val="72100"/>
              </a:lnSpc>
              <a:spcBef>
                <a:spcPts val="1475"/>
              </a:spcBef>
            </a:pPr>
            <a:r>
              <a:rPr sz="4000" spc="-10" dirty="0">
                <a:solidFill>
                  <a:srgbClr val="FFFFFF"/>
                </a:solidFill>
                <a:latin typeface="Bebas Kai"/>
                <a:cs typeface="Bebas Kai"/>
              </a:rPr>
              <a:t>Peter </a:t>
            </a:r>
            <a:r>
              <a:rPr sz="4000" spc="-30" dirty="0">
                <a:solidFill>
                  <a:srgbClr val="FFFFFF"/>
                </a:solidFill>
                <a:latin typeface="Bebas Kai"/>
                <a:cs typeface="Bebas Kai"/>
              </a:rPr>
              <a:t>Symonds </a:t>
            </a:r>
            <a:r>
              <a:rPr sz="4000" spc="-10" dirty="0">
                <a:solidFill>
                  <a:srgbClr val="FFFFFF"/>
                </a:solidFill>
                <a:latin typeface="Bebas Kai"/>
                <a:cs typeface="Bebas Kai"/>
              </a:rPr>
              <a:t>College</a:t>
            </a:r>
            <a:endParaRPr sz="4000">
              <a:latin typeface="Bebas Kai"/>
              <a:cs typeface="Bebas Ka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9752" y="809625"/>
            <a:ext cx="6764739" cy="39517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9600" spc="-315" dirty="0">
                <a:solidFill>
                  <a:srgbClr val="FFFFFF"/>
                </a:solidFill>
              </a:rPr>
              <a:t>A Guide to </a:t>
            </a:r>
            <a:br>
              <a:rPr lang="en-GB" sz="16000" spc="-315" dirty="0">
                <a:solidFill>
                  <a:srgbClr val="FFFFFF"/>
                </a:solidFill>
              </a:rPr>
            </a:br>
            <a:r>
              <a:rPr lang="en-GB" sz="16000" spc="-315" dirty="0">
                <a:solidFill>
                  <a:srgbClr val="FFFFFF"/>
                </a:solidFill>
              </a:rPr>
              <a:t>a Levels</a:t>
            </a:r>
            <a:endParaRPr sz="16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2A425E-FA34-415E-8477-FD74581E1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402" y="994310"/>
            <a:ext cx="3149177" cy="687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30958C-3ED7-4B4A-9D3D-DA4D69BE5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845" y="940310"/>
            <a:ext cx="2390213" cy="70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2006" y="2304008"/>
            <a:ext cx="10188575" cy="5463540"/>
            <a:chOff x="252006" y="2304008"/>
            <a:chExt cx="10188575" cy="5463540"/>
          </a:xfrm>
        </p:grpSpPr>
        <p:sp>
          <p:nvSpPr>
            <p:cNvPr id="3" name="object 3"/>
            <p:cNvSpPr/>
            <p:nvPr/>
          </p:nvSpPr>
          <p:spPr>
            <a:xfrm>
              <a:off x="2484005" y="2304008"/>
              <a:ext cx="7956550" cy="5463540"/>
            </a:xfrm>
            <a:custGeom>
              <a:avLst/>
              <a:gdLst/>
              <a:ahLst/>
              <a:cxnLst/>
              <a:rect l="l" t="t" r="r" b="b"/>
              <a:pathLst>
                <a:path w="7956550" h="5463540">
                  <a:moveTo>
                    <a:pt x="7956003" y="0"/>
                  </a:moveTo>
                  <a:lnTo>
                    <a:pt x="0" y="0"/>
                  </a:lnTo>
                  <a:lnTo>
                    <a:pt x="0" y="5462993"/>
                  </a:lnTo>
                  <a:lnTo>
                    <a:pt x="7956003" y="5462993"/>
                  </a:lnTo>
                  <a:lnTo>
                    <a:pt x="7956003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2006" y="2304008"/>
              <a:ext cx="2196465" cy="5463540"/>
            </a:xfrm>
            <a:custGeom>
              <a:avLst/>
              <a:gdLst/>
              <a:ahLst/>
              <a:cxnLst/>
              <a:rect l="l" t="t" r="r" b="b"/>
              <a:pathLst>
                <a:path w="2196465" h="5463540">
                  <a:moveTo>
                    <a:pt x="2195995" y="0"/>
                  </a:moveTo>
                  <a:lnTo>
                    <a:pt x="0" y="0"/>
                  </a:lnTo>
                  <a:lnTo>
                    <a:pt x="0" y="5462993"/>
                  </a:lnTo>
                  <a:lnTo>
                    <a:pt x="2195995" y="5462993"/>
                  </a:lnTo>
                  <a:lnTo>
                    <a:pt x="2195995" y="0"/>
                  </a:lnTo>
                  <a:close/>
                </a:path>
              </a:pathLst>
            </a:custGeom>
            <a:solidFill>
              <a:srgbClr val="E8B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3349" y="390692"/>
            <a:ext cx="1201323" cy="134113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 marR="5080">
              <a:lnSpc>
                <a:spcPct val="72200"/>
              </a:lnSpc>
              <a:spcBef>
                <a:spcPts val="2100"/>
              </a:spcBef>
            </a:pPr>
            <a:r>
              <a:rPr spc="-60" dirty="0">
                <a:solidFill>
                  <a:srgbClr val="E8B909"/>
                </a:solidFill>
              </a:rPr>
              <a:t>WHAT</a:t>
            </a:r>
            <a:r>
              <a:rPr spc="-360" dirty="0">
                <a:solidFill>
                  <a:srgbClr val="E8B909"/>
                </a:solidFill>
              </a:rPr>
              <a:t> </a:t>
            </a:r>
            <a:r>
              <a:rPr spc="-10" dirty="0">
                <a:solidFill>
                  <a:srgbClr val="E8B909"/>
                </a:solidFill>
              </a:rPr>
              <a:t>SUBJECTS </a:t>
            </a:r>
            <a:r>
              <a:rPr dirty="0">
                <a:solidFill>
                  <a:srgbClr val="E8B909"/>
                </a:solidFill>
              </a:rPr>
              <a:t>SHOULD</a:t>
            </a:r>
            <a:r>
              <a:rPr spc="-240" dirty="0">
                <a:solidFill>
                  <a:srgbClr val="E8B909"/>
                </a:solidFill>
              </a:rPr>
              <a:t> </a:t>
            </a:r>
            <a:r>
              <a:rPr dirty="0">
                <a:solidFill>
                  <a:srgbClr val="E8B909"/>
                </a:solidFill>
              </a:rPr>
              <a:t>I</a:t>
            </a:r>
            <a:r>
              <a:rPr spc="-229" dirty="0">
                <a:solidFill>
                  <a:srgbClr val="E8B909"/>
                </a:solidFill>
              </a:rPr>
              <a:t> </a:t>
            </a:r>
            <a:r>
              <a:rPr spc="-10" dirty="0">
                <a:solidFill>
                  <a:srgbClr val="E8B909"/>
                </a:solidFill>
              </a:rPr>
              <a:t>CHOOSE?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9299" y="2740296"/>
            <a:ext cx="172338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" dirty="0">
                <a:solidFill>
                  <a:srgbClr val="FFFFFF"/>
                </a:solidFill>
                <a:latin typeface="Bebas Kai"/>
                <a:cs typeface="Bebas Kai"/>
              </a:rPr>
              <a:t>CONSIDER:</a:t>
            </a:r>
            <a:endParaRPr sz="4000">
              <a:latin typeface="Bebas Kai"/>
              <a:cs typeface="Bebas Ka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80000" y="2709696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80000" y="3687696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0000" y="4284695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80000" y="4881695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80000" y="5478696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67300" y="2775496"/>
            <a:ext cx="4333240" cy="781752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l">
              <a:lnSpc>
                <a:spcPts val="3000"/>
              </a:lnSpc>
              <a:spcBef>
                <a:spcPts val="100"/>
              </a:spcBef>
            </a:pPr>
            <a:r>
              <a:rPr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subjects you are good at and what you enjoy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921584" y="3709994"/>
            <a:ext cx="3362325" cy="1615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700"/>
              </a:lnSpc>
              <a:spcBef>
                <a:spcPts val="95"/>
              </a:spcBef>
            </a:pPr>
            <a:r>
              <a:rPr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possible career path Keeping options open Studying something new</a:t>
            </a:r>
            <a:endParaRPr lang="en-GB"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F7D3C084-701A-4C05-93AB-C2EA7060C40E}"/>
              </a:ext>
            </a:extLst>
          </p:cNvPr>
          <p:cNvSpPr/>
          <p:nvPr/>
        </p:nvSpPr>
        <p:spPr>
          <a:xfrm>
            <a:off x="2854960" y="7667625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9C4A8B-6EC7-4A0D-8936-884FCDF43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3896" b="4395"/>
          <a:stretch/>
        </p:blipFill>
        <p:spPr>
          <a:xfrm>
            <a:off x="5575300" y="496050"/>
            <a:ext cx="5900987" cy="75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2006" y="2304008"/>
            <a:ext cx="10188575" cy="5463540"/>
            <a:chOff x="252006" y="2304008"/>
            <a:chExt cx="10188575" cy="5463540"/>
          </a:xfrm>
        </p:grpSpPr>
        <p:sp>
          <p:nvSpPr>
            <p:cNvPr id="3" name="object 3"/>
            <p:cNvSpPr/>
            <p:nvPr/>
          </p:nvSpPr>
          <p:spPr>
            <a:xfrm>
              <a:off x="2484005" y="2304008"/>
              <a:ext cx="7956550" cy="5463540"/>
            </a:xfrm>
            <a:custGeom>
              <a:avLst/>
              <a:gdLst/>
              <a:ahLst/>
              <a:cxnLst/>
              <a:rect l="l" t="t" r="r" b="b"/>
              <a:pathLst>
                <a:path w="7956550" h="5463540">
                  <a:moveTo>
                    <a:pt x="7956003" y="0"/>
                  </a:moveTo>
                  <a:lnTo>
                    <a:pt x="0" y="0"/>
                  </a:lnTo>
                  <a:lnTo>
                    <a:pt x="0" y="5462993"/>
                  </a:lnTo>
                  <a:lnTo>
                    <a:pt x="7956003" y="5462993"/>
                  </a:lnTo>
                  <a:lnTo>
                    <a:pt x="7956003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2006" y="2304008"/>
              <a:ext cx="2196465" cy="5463540"/>
            </a:xfrm>
            <a:custGeom>
              <a:avLst/>
              <a:gdLst/>
              <a:ahLst/>
              <a:cxnLst/>
              <a:rect l="l" t="t" r="r" b="b"/>
              <a:pathLst>
                <a:path w="2196465" h="5463540">
                  <a:moveTo>
                    <a:pt x="2195995" y="0"/>
                  </a:moveTo>
                  <a:lnTo>
                    <a:pt x="0" y="0"/>
                  </a:lnTo>
                  <a:lnTo>
                    <a:pt x="0" y="5462993"/>
                  </a:lnTo>
                  <a:lnTo>
                    <a:pt x="2195995" y="5462993"/>
                  </a:lnTo>
                  <a:lnTo>
                    <a:pt x="2195995" y="0"/>
                  </a:lnTo>
                  <a:close/>
                </a:path>
              </a:pathLst>
            </a:custGeom>
            <a:solidFill>
              <a:srgbClr val="E8B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3349" y="390692"/>
            <a:ext cx="1201323" cy="134113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 marR="5080">
              <a:lnSpc>
                <a:spcPct val="72200"/>
              </a:lnSpc>
              <a:spcBef>
                <a:spcPts val="2100"/>
              </a:spcBef>
            </a:pPr>
            <a:r>
              <a:rPr spc="-60" dirty="0">
                <a:solidFill>
                  <a:srgbClr val="E8B909"/>
                </a:solidFill>
              </a:rPr>
              <a:t>WHAT</a:t>
            </a:r>
            <a:r>
              <a:rPr spc="-360" dirty="0">
                <a:solidFill>
                  <a:srgbClr val="E8B909"/>
                </a:solidFill>
              </a:rPr>
              <a:t> </a:t>
            </a:r>
            <a:r>
              <a:rPr spc="-10" dirty="0">
                <a:solidFill>
                  <a:srgbClr val="E8B909"/>
                </a:solidFill>
              </a:rPr>
              <a:t>SUBJECTS </a:t>
            </a:r>
            <a:r>
              <a:rPr dirty="0">
                <a:solidFill>
                  <a:srgbClr val="E8B909"/>
                </a:solidFill>
              </a:rPr>
              <a:t>SHOULD</a:t>
            </a:r>
            <a:r>
              <a:rPr spc="-240" dirty="0">
                <a:solidFill>
                  <a:srgbClr val="E8B909"/>
                </a:solidFill>
              </a:rPr>
              <a:t> </a:t>
            </a:r>
            <a:r>
              <a:rPr dirty="0">
                <a:solidFill>
                  <a:srgbClr val="E8B909"/>
                </a:solidFill>
              </a:rPr>
              <a:t>I</a:t>
            </a:r>
            <a:r>
              <a:rPr spc="-229" dirty="0">
                <a:solidFill>
                  <a:srgbClr val="E8B909"/>
                </a:solidFill>
              </a:rPr>
              <a:t> </a:t>
            </a:r>
            <a:r>
              <a:rPr spc="-10" dirty="0">
                <a:solidFill>
                  <a:srgbClr val="E8B909"/>
                </a:solidFill>
              </a:rPr>
              <a:t>CHOOSE?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9299" y="2740296"/>
            <a:ext cx="1723389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spc="-10" dirty="0">
                <a:solidFill>
                  <a:srgbClr val="FFFFFF"/>
                </a:solidFill>
                <a:latin typeface="Bebas Kai"/>
                <a:cs typeface="Bebas Kai"/>
              </a:rPr>
              <a:t>Explore future pathways</a:t>
            </a:r>
            <a:endParaRPr sz="4000" dirty="0">
              <a:latin typeface="Bebas Kai"/>
              <a:cs typeface="Bebas Ka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80000" y="2709696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80000" y="4162425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0000" y="5674303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80000" y="7515225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67300" y="2775496"/>
            <a:ext cx="4765400" cy="116647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l">
              <a:lnSpc>
                <a:spcPts val="3000"/>
              </a:lnSpc>
              <a:spcBef>
                <a:spcPts val="1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career pathways, e.g. medicine, will have specific requirements</a:t>
            </a:r>
            <a:endParaRPr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21584" y="4317641"/>
            <a:ext cx="5777916" cy="11401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ts val="3000"/>
              </a:lnSpc>
              <a:spcBef>
                <a:spcPts val="1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Careers advice can help you decide </a:t>
            </a:r>
            <a:b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subjects/qualifications will </a:t>
            </a:r>
            <a:b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you the best opportunities</a:t>
            </a: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9ECB9004-7D3C-43AF-B151-16606041E152}"/>
              </a:ext>
            </a:extLst>
          </p:cNvPr>
          <p:cNvSpPr txBox="1"/>
          <p:nvPr/>
        </p:nvSpPr>
        <p:spPr>
          <a:xfrm>
            <a:off x="2880000" y="5837920"/>
            <a:ext cx="5777916" cy="1524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ts val="3000"/>
              </a:lnSpc>
              <a:spcBef>
                <a:spcPts val="1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to subject teachers at college open evenings will help you </a:t>
            </a:r>
            <a:b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which courses will be </a:t>
            </a:r>
            <a:b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for you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09F69E-3009-415F-B281-1FF48E7A4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106" y="1036050"/>
            <a:ext cx="3108283" cy="69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2006" y="2304008"/>
            <a:ext cx="10188575" cy="5463540"/>
            <a:chOff x="252006" y="2304008"/>
            <a:chExt cx="10188575" cy="5463540"/>
          </a:xfrm>
        </p:grpSpPr>
        <p:sp>
          <p:nvSpPr>
            <p:cNvPr id="3" name="object 3"/>
            <p:cNvSpPr/>
            <p:nvPr/>
          </p:nvSpPr>
          <p:spPr>
            <a:xfrm>
              <a:off x="2484005" y="2304008"/>
              <a:ext cx="7956550" cy="5463540"/>
            </a:xfrm>
            <a:custGeom>
              <a:avLst/>
              <a:gdLst/>
              <a:ahLst/>
              <a:cxnLst/>
              <a:rect l="l" t="t" r="r" b="b"/>
              <a:pathLst>
                <a:path w="7956550" h="5463540">
                  <a:moveTo>
                    <a:pt x="7956003" y="0"/>
                  </a:moveTo>
                  <a:lnTo>
                    <a:pt x="0" y="0"/>
                  </a:lnTo>
                  <a:lnTo>
                    <a:pt x="0" y="5462993"/>
                  </a:lnTo>
                  <a:lnTo>
                    <a:pt x="7956003" y="5462993"/>
                  </a:lnTo>
                  <a:lnTo>
                    <a:pt x="7956003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2006" y="2304008"/>
              <a:ext cx="2196465" cy="5463540"/>
            </a:xfrm>
            <a:custGeom>
              <a:avLst/>
              <a:gdLst/>
              <a:ahLst/>
              <a:cxnLst/>
              <a:rect l="l" t="t" r="r" b="b"/>
              <a:pathLst>
                <a:path w="2196465" h="5463540">
                  <a:moveTo>
                    <a:pt x="2195995" y="0"/>
                  </a:moveTo>
                  <a:lnTo>
                    <a:pt x="0" y="0"/>
                  </a:lnTo>
                  <a:lnTo>
                    <a:pt x="0" y="5462993"/>
                  </a:lnTo>
                  <a:lnTo>
                    <a:pt x="2195995" y="5462993"/>
                  </a:lnTo>
                  <a:lnTo>
                    <a:pt x="2195995" y="0"/>
                  </a:lnTo>
                  <a:close/>
                </a:path>
              </a:pathLst>
            </a:custGeom>
            <a:solidFill>
              <a:srgbClr val="ADC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3349" y="390692"/>
            <a:ext cx="1201323" cy="134113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 marR="5080">
              <a:lnSpc>
                <a:spcPct val="72200"/>
              </a:lnSpc>
              <a:spcBef>
                <a:spcPts val="2100"/>
              </a:spcBef>
            </a:pPr>
            <a:r>
              <a:rPr spc="-10" dirty="0">
                <a:solidFill>
                  <a:srgbClr val="ADCCDC"/>
                </a:solidFill>
              </a:rPr>
              <a:t>ENTRY REQUIREMENTS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9299" y="2740296"/>
            <a:ext cx="1491615" cy="10922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1300"/>
              </a:spcBef>
            </a:pPr>
            <a:r>
              <a:rPr sz="4000" spc="-15" dirty="0">
                <a:solidFill>
                  <a:srgbClr val="FFFFFF"/>
                </a:solidFill>
                <a:latin typeface="Bebas Kai"/>
                <a:cs typeface="Bebas Kai"/>
              </a:rPr>
              <a:t>YOU</a:t>
            </a:r>
            <a:r>
              <a:rPr sz="4000" spc="-195" dirty="0">
                <a:solidFill>
                  <a:srgbClr val="FFFFFF"/>
                </a:solidFill>
                <a:latin typeface="Bebas Kai"/>
                <a:cs typeface="Bebas Kai"/>
              </a:rPr>
              <a:t> </a:t>
            </a:r>
            <a:r>
              <a:rPr sz="4000" spc="-20" dirty="0">
                <a:solidFill>
                  <a:srgbClr val="FFFFFF"/>
                </a:solidFill>
                <a:latin typeface="Bebas Kai"/>
                <a:cs typeface="Bebas Kai"/>
              </a:rPr>
              <a:t>WILL </a:t>
            </a:r>
            <a:r>
              <a:rPr sz="4000" spc="-10" dirty="0">
                <a:solidFill>
                  <a:srgbClr val="FFFFFF"/>
                </a:solidFill>
                <a:latin typeface="Bebas Kai"/>
                <a:cs typeface="Bebas Kai"/>
              </a:rPr>
              <a:t>NEED:</a:t>
            </a:r>
            <a:endParaRPr sz="4000">
              <a:latin typeface="Bebas Kai"/>
              <a:cs typeface="Bebas Ka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80000" y="2709696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80000" y="4068696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0000" y="5046695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54960" y="6829425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867300" y="2775496"/>
            <a:ext cx="4333240" cy="1183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ts val="3000"/>
              </a:lnSpc>
              <a:spcBef>
                <a:spcPts val="100"/>
              </a:spcBef>
            </a:pPr>
            <a:r>
              <a:rPr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minimum of five GCSEs</a:t>
            </a:r>
          </a:p>
          <a:p>
            <a:pPr marL="12700" marR="5080" algn="l">
              <a:lnSpc>
                <a:spcPts val="3000"/>
              </a:lnSpc>
              <a:spcBef>
                <a:spcPts val="100"/>
              </a:spcBef>
            </a:pPr>
            <a:r>
              <a:rPr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</a:t>
            </a:r>
            <a:r>
              <a:rPr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4+ including English and Maths.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867300" y="4134496"/>
            <a:ext cx="4333240" cy="781752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l">
              <a:lnSpc>
                <a:spcPts val="3000"/>
              </a:lnSpc>
              <a:spcBef>
                <a:spcPts val="100"/>
              </a:spcBef>
            </a:pPr>
            <a:r>
              <a:rPr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all grades are important.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43E270-F54D-4B79-90CA-1136286FBAB1}"/>
              </a:ext>
            </a:extLst>
          </p:cNvPr>
          <p:cNvSpPr txBox="1"/>
          <p:nvPr/>
        </p:nvSpPr>
        <p:spPr>
          <a:xfrm>
            <a:off x="2832100" y="5153025"/>
            <a:ext cx="4333240" cy="1605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l">
              <a:lnSpc>
                <a:spcPts val="3000"/>
              </a:lnSpc>
              <a:spcBef>
                <a:spcPts val="1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subjects will have specific entry requirements. Check the prospectus or psc.ac.uk for details.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9FC0AF-95D6-435D-B851-0C95AA667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997372"/>
            <a:ext cx="3127604" cy="705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2006" y="2304008"/>
            <a:ext cx="10188575" cy="5463540"/>
            <a:chOff x="252006" y="2304008"/>
            <a:chExt cx="10188575" cy="5463540"/>
          </a:xfrm>
        </p:grpSpPr>
        <p:sp>
          <p:nvSpPr>
            <p:cNvPr id="3" name="object 3"/>
            <p:cNvSpPr/>
            <p:nvPr/>
          </p:nvSpPr>
          <p:spPr>
            <a:xfrm>
              <a:off x="2988005" y="2304008"/>
              <a:ext cx="7452359" cy="5463540"/>
            </a:xfrm>
            <a:custGeom>
              <a:avLst/>
              <a:gdLst/>
              <a:ahLst/>
              <a:cxnLst/>
              <a:rect l="l" t="t" r="r" b="b"/>
              <a:pathLst>
                <a:path w="7452359" h="5463540">
                  <a:moveTo>
                    <a:pt x="7452004" y="0"/>
                  </a:moveTo>
                  <a:lnTo>
                    <a:pt x="0" y="0"/>
                  </a:lnTo>
                  <a:lnTo>
                    <a:pt x="0" y="5462993"/>
                  </a:lnTo>
                  <a:lnTo>
                    <a:pt x="7452004" y="5462993"/>
                  </a:lnTo>
                  <a:lnTo>
                    <a:pt x="745200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2006" y="2304008"/>
              <a:ext cx="2700020" cy="5463540"/>
            </a:xfrm>
            <a:custGeom>
              <a:avLst/>
              <a:gdLst/>
              <a:ahLst/>
              <a:cxnLst/>
              <a:rect l="l" t="t" r="r" b="b"/>
              <a:pathLst>
                <a:path w="2700020" h="5463540">
                  <a:moveTo>
                    <a:pt x="2699994" y="0"/>
                  </a:moveTo>
                  <a:lnTo>
                    <a:pt x="0" y="0"/>
                  </a:lnTo>
                  <a:lnTo>
                    <a:pt x="0" y="5462993"/>
                  </a:lnTo>
                  <a:lnTo>
                    <a:pt x="2699994" y="5462993"/>
                  </a:lnTo>
                  <a:lnTo>
                    <a:pt x="2699994" y="0"/>
                  </a:lnTo>
                  <a:close/>
                </a:path>
              </a:pathLst>
            </a:custGeom>
            <a:solidFill>
              <a:srgbClr val="B3C4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3349" y="390692"/>
            <a:ext cx="1201323" cy="134113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9299" y="1302868"/>
            <a:ext cx="4648200" cy="954557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 marR="5080">
              <a:lnSpc>
                <a:spcPct val="72200"/>
              </a:lnSpc>
              <a:spcBef>
                <a:spcPts val="2100"/>
              </a:spcBef>
            </a:pPr>
            <a:r>
              <a:rPr lang="en-GB" spc="-10" dirty="0">
                <a:solidFill>
                  <a:srgbClr val="B3C4B2"/>
                </a:solidFill>
              </a:rPr>
              <a:t>Progression</a:t>
            </a:r>
            <a:endParaRPr spc="-10" dirty="0">
              <a:solidFill>
                <a:srgbClr val="B3C4B2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5BC97E8-F284-49ED-9F1A-D5EFEA6D8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82" y="3933825"/>
            <a:ext cx="10147577" cy="3825930"/>
          </a:xfrm>
          <a:prstGeom prst="rect">
            <a:avLst/>
          </a:prstGeom>
        </p:spPr>
      </p:pic>
      <p:sp>
        <p:nvSpPr>
          <p:cNvPr id="22" name="object 8">
            <a:extLst>
              <a:ext uri="{FF2B5EF4-FFF2-40B4-BE49-F238E27FC236}">
                <a16:creationId xmlns:a16="http://schemas.microsoft.com/office/drawing/2014/main" id="{0EC65B97-6C1E-4B0B-856C-7D72F1579182}"/>
              </a:ext>
            </a:extLst>
          </p:cNvPr>
          <p:cNvSpPr/>
          <p:nvPr/>
        </p:nvSpPr>
        <p:spPr>
          <a:xfrm>
            <a:off x="3225801" y="2409825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FDB9979-6C18-42D4-B67B-0800B65CF10C}"/>
              </a:ext>
            </a:extLst>
          </p:cNvPr>
          <p:cNvSpPr/>
          <p:nvPr/>
        </p:nvSpPr>
        <p:spPr>
          <a:xfrm>
            <a:off x="3225801" y="3019425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41C295BB-6477-4105-9D07-EDE11668B95E}"/>
              </a:ext>
            </a:extLst>
          </p:cNvPr>
          <p:cNvSpPr/>
          <p:nvPr/>
        </p:nvSpPr>
        <p:spPr>
          <a:xfrm>
            <a:off x="3388360" y="5843754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B880875F-75B3-4015-8481-F788D18172DF}"/>
              </a:ext>
            </a:extLst>
          </p:cNvPr>
          <p:cNvSpPr txBox="1"/>
          <p:nvPr/>
        </p:nvSpPr>
        <p:spPr>
          <a:xfrm>
            <a:off x="3213101" y="2486025"/>
            <a:ext cx="6771640" cy="397032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l">
              <a:lnSpc>
                <a:spcPts val="3000"/>
              </a:lnSpc>
              <a:spcBef>
                <a:spcPts val="1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grade at A Level carries UCAS points</a:t>
            </a:r>
            <a:endParaRPr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96DEEE73-D4EB-4A4F-840F-C3FD69E293C4}"/>
              </a:ext>
            </a:extLst>
          </p:cNvPr>
          <p:cNvSpPr txBox="1"/>
          <p:nvPr/>
        </p:nvSpPr>
        <p:spPr>
          <a:xfrm>
            <a:off x="3213100" y="3019425"/>
            <a:ext cx="6919013" cy="781752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l">
              <a:lnSpc>
                <a:spcPts val="3000"/>
              </a:lnSpc>
              <a:spcBef>
                <a:spcPts val="1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Universities set out their grade requirements but also if specific subjects at A Level are required</a:t>
            </a:r>
            <a:endParaRPr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9">
            <a:extLst>
              <a:ext uri="{FF2B5EF4-FFF2-40B4-BE49-F238E27FC236}">
                <a16:creationId xmlns:a16="http://schemas.microsoft.com/office/drawing/2014/main" id="{2E87DCF9-43E1-4C3D-9DD2-CB14430702B4}"/>
              </a:ext>
            </a:extLst>
          </p:cNvPr>
          <p:cNvSpPr/>
          <p:nvPr/>
        </p:nvSpPr>
        <p:spPr>
          <a:xfrm>
            <a:off x="3225801" y="3933825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6" title="Football_Brooke+Krishna 1.png"/>
          <p:cNvPicPr preferRelativeResize="0"/>
          <p:nvPr/>
        </p:nvPicPr>
        <p:blipFill rotWithShape="1">
          <a:blip r:embed="rId3">
            <a:alphaModFix/>
          </a:blip>
          <a:srcRect l="8575" t="5683" b="5922"/>
          <a:stretch/>
        </p:blipFill>
        <p:spPr>
          <a:xfrm>
            <a:off x="6326929" y="843549"/>
            <a:ext cx="6877593" cy="743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93349" y="390692"/>
            <a:ext cx="900991" cy="100584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6"/>
          <p:cNvSpPr/>
          <p:nvPr/>
        </p:nvSpPr>
        <p:spPr>
          <a:xfrm>
            <a:off x="201126" y="2304110"/>
            <a:ext cx="2196191" cy="5462857"/>
          </a:xfrm>
          <a:custGeom>
            <a:avLst/>
            <a:gdLst/>
            <a:ahLst/>
            <a:cxnLst/>
            <a:rect l="l" t="t" r="r" b="b"/>
            <a:pathLst>
              <a:path w="2196465" h="5463540" extrusionOk="0">
                <a:moveTo>
                  <a:pt x="2195995" y="0"/>
                </a:moveTo>
                <a:lnTo>
                  <a:pt x="0" y="0"/>
                </a:lnTo>
                <a:lnTo>
                  <a:pt x="0" y="5462993"/>
                </a:lnTo>
                <a:lnTo>
                  <a:pt x="2195995" y="5462993"/>
                </a:lnTo>
                <a:lnTo>
                  <a:pt x="2195995" y="0"/>
                </a:lnTo>
                <a:close/>
              </a:path>
            </a:pathLst>
          </a:custGeom>
          <a:solidFill>
            <a:srgbClr val="C2C74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 rtl="0"/>
            <a:endParaRPr sz="1637"/>
          </a:p>
        </p:txBody>
      </p:sp>
      <p:sp>
        <p:nvSpPr>
          <p:cNvPr id="363" name="Google Shape;363;p36"/>
          <p:cNvSpPr txBox="1"/>
          <p:nvPr/>
        </p:nvSpPr>
        <p:spPr>
          <a:xfrm>
            <a:off x="407670" y="5328437"/>
            <a:ext cx="1655933" cy="171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79" rIns="0" bIns="0" anchor="t" anchorCtr="0">
            <a:spAutoFit/>
          </a:bodyPr>
          <a:lstStyle/>
          <a:p>
            <a:pPr marL="14851" algn="l" rtl="0">
              <a:lnSpc>
                <a:spcPct val="104200"/>
              </a:lnSpc>
            </a:pPr>
            <a:r>
              <a:rPr lang="en-GB" sz="1052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peter.symonds.college</a:t>
            </a:r>
            <a:endParaRPr sz="1052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6"/>
          <p:cNvSpPr txBox="1"/>
          <p:nvPr/>
        </p:nvSpPr>
        <p:spPr>
          <a:xfrm>
            <a:off x="407669" y="6408437"/>
            <a:ext cx="1276332" cy="171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79" rIns="0" bIns="0" anchor="t" anchorCtr="0">
            <a:spAutoFit/>
          </a:bodyPr>
          <a:lstStyle/>
          <a:p>
            <a:pPr marL="14851" algn="l" rtl="0">
              <a:lnSpc>
                <a:spcPct val="104200"/>
              </a:lnSpc>
            </a:pPr>
            <a:r>
              <a:rPr lang="en-GB" sz="1052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symonds_college</a:t>
            </a:r>
            <a:endParaRPr sz="1052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6"/>
          <p:cNvSpPr txBox="1"/>
          <p:nvPr/>
        </p:nvSpPr>
        <p:spPr>
          <a:xfrm>
            <a:off x="407670" y="7488436"/>
            <a:ext cx="1738730" cy="171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79" rIns="0" bIns="0" anchor="t" anchorCtr="0">
            <a:spAutoFit/>
          </a:bodyPr>
          <a:lstStyle/>
          <a:p>
            <a:pPr marL="14851" algn="l" rtl="0">
              <a:lnSpc>
                <a:spcPct val="104200"/>
              </a:lnSpc>
            </a:pPr>
            <a:r>
              <a:rPr lang="en-GB" sz="1052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peter_symonds_college</a:t>
            </a:r>
            <a:endParaRPr sz="1052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6"/>
          <p:cNvSpPr/>
          <p:nvPr/>
        </p:nvSpPr>
        <p:spPr>
          <a:xfrm>
            <a:off x="420375" y="6063170"/>
            <a:ext cx="309206" cy="250158"/>
          </a:xfrm>
          <a:custGeom>
            <a:avLst/>
            <a:gdLst/>
            <a:ahLst/>
            <a:cxnLst/>
            <a:rect l="l" t="t" r="r" b="b"/>
            <a:pathLst>
              <a:path w="309245" h="250189" extrusionOk="0">
                <a:moveTo>
                  <a:pt x="213702" y="0"/>
                </a:moveTo>
                <a:lnTo>
                  <a:pt x="189053" y="4955"/>
                </a:lnTo>
                <a:lnTo>
                  <a:pt x="168925" y="18468"/>
                </a:lnTo>
                <a:lnTo>
                  <a:pt x="155356" y="38511"/>
                </a:lnTo>
                <a:lnTo>
                  <a:pt x="150380" y="63055"/>
                </a:lnTo>
                <a:lnTo>
                  <a:pt x="150380" y="67995"/>
                </a:lnTo>
                <a:lnTo>
                  <a:pt x="150939" y="72809"/>
                </a:lnTo>
                <a:lnTo>
                  <a:pt x="152019" y="77419"/>
                </a:lnTo>
                <a:lnTo>
                  <a:pt x="113807" y="71382"/>
                </a:lnTo>
                <a:lnTo>
                  <a:pt x="78724" y="57802"/>
                </a:lnTo>
                <a:lnTo>
                  <a:pt x="47655" y="37562"/>
                </a:lnTo>
                <a:lnTo>
                  <a:pt x="21488" y="11544"/>
                </a:lnTo>
                <a:lnTo>
                  <a:pt x="17845" y="18799"/>
                </a:lnTo>
                <a:lnTo>
                  <a:pt x="15154" y="26550"/>
                </a:lnTo>
                <a:lnTo>
                  <a:pt x="13487" y="34723"/>
                </a:lnTo>
                <a:lnTo>
                  <a:pt x="12915" y="43243"/>
                </a:lnTo>
                <a:lnTo>
                  <a:pt x="14927" y="59079"/>
                </a:lnTo>
                <a:lnTo>
                  <a:pt x="20627" y="73445"/>
                </a:lnTo>
                <a:lnTo>
                  <a:pt x="29514" y="85832"/>
                </a:lnTo>
                <a:lnTo>
                  <a:pt x="41084" y="95732"/>
                </a:lnTo>
                <a:lnTo>
                  <a:pt x="33421" y="95023"/>
                </a:lnTo>
                <a:lnTo>
                  <a:pt x="26049" y="93432"/>
                </a:lnTo>
                <a:lnTo>
                  <a:pt x="19022" y="91019"/>
                </a:lnTo>
                <a:lnTo>
                  <a:pt x="12395" y="87845"/>
                </a:lnTo>
                <a:lnTo>
                  <a:pt x="12395" y="88633"/>
                </a:lnTo>
                <a:lnTo>
                  <a:pt x="16258" y="110369"/>
                </a:lnTo>
                <a:lnTo>
                  <a:pt x="26931" y="128833"/>
                </a:lnTo>
                <a:lnTo>
                  <a:pt x="43036" y="142656"/>
                </a:lnTo>
                <a:lnTo>
                  <a:pt x="63195" y="150469"/>
                </a:lnTo>
                <a:lnTo>
                  <a:pt x="57873" y="151904"/>
                </a:lnTo>
                <a:lnTo>
                  <a:pt x="52285" y="152679"/>
                </a:lnTo>
                <a:lnTo>
                  <a:pt x="42430" y="152679"/>
                </a:lnTo>
                <a:lnTo>
                  <a:pt x="38455" y="152285"/>
                </a:lnTo>
                <a:lnTo>
                  <a:pt x="34594" y="151549"/>
                </a:lnTo>
                <a:lnTo>
                  <a:pt x="43337" y="168885"/>
                </a:lnTo>
                <a:lnTo>
                  <a:pt x="56800" y="182645"/>
                </a:lnTo>
                <a:lnTo>
                  <a:pt x="73949" y="191804"/>
                </a:lnTo>
                <a:lnTo>
                  <a:pt x="93751" y="195338"/>
                </a:lnTo>
                <a:lnTo>
                  <a:pt x="76493" y="206694"/>
                </a:lnTo>
                <a:lnTo>
                  <a:pt x="57426" y="215182"/>
                </a:lnTo>
                <a:lnTo>
                  <a:pt x="36858" y="220498"/>
                </a:lnTo>
                <a:lnTo>
                  <a:pt x="15100" y="222338"/>
                </a:lnTo>
                <a:lnTo>
                  <a:pt x="9994" y="222338"/>
                </a:lnTo>
                <a:lnTo>
                  <a:pt x="4953" y="222034"/>
                </a:lnTo>
                <a:lnTo>
                  <a:pt x="0" y="221449"/>
                </a:lnTo>
                <a:lnTo>
                  <a:pt x="21958" y="233426"/>
                </a:lnTo>
                <a:lnTo>
                  <a:pt x="45634" y="242327"/>
                </a:lnTo>
                <a:lnTo>
                  <a:pt x="70762" y="247872"/>
                </a:lnTo>
                <a:lnTo>
                  <a:pt x="97078" y="249783"/>
                </a:lnTo>
                <a:lnTo>
                  <a:pt x="150871" y="242280"/>
                </a:lnTo>
                <a:lnTo>
                  <a:pt x="195561" y="221785"/>
                </a:lnTo>
                <a:lnTo>
                  <a:pt x="230847" y="191323"/>
                </a:lnTo>
                <a:lnTo>
                  <a:pt x="256427" y="153918"/>
                </a:lnTo>
                <a:lnTo>
                  <a:pt x="271996" y="112592"/>
                </a:lnTo>
                <a:lnTo>
                  <a:pt x="277253" y="70370"/>
                </a:lnTo>
                <a:lnTo>
                  <a:pt x="277075" y="62204"/>
                </a:lnTo>
                <a:lnTo>
                  <a:pt x="286036" y="55133"/>
                </a:lnTo>
                <a:lnTo>
                  <a:pt x="294327" y="47294"/>
                </a:lnTo>
                <a:lnTo>
                  <a:pt x="301891" y="38751"/>
                </a:lnTo>
                <a:lnTo>
                  <a:pt x="308673" y="29565"/>
                </a:lnTo>
                <a:lnTo>
                  <a:pt x="300002" y="33019"/>
                </a:lnTo>
                <a:lnTo>
                  <a:pt x="291034" y="35840"/>
                </a:lnTo>
                <a:lnTo>
                  <a:pt x="281793" y="38007"/>
                </a:lnTo>
                <a:lnTo>
                  <a:pt x="272300" y="39496"/>
                </a:lnTo>
                <a:lnTo>
                  <a:pt x="281499" y="32820"/>
                </a:lnTo>
                <a:lnTo>
                  <a:pt x="289350" y="24644"/>
                </a:lnTo>
                <a:lnTo>
                  <a:pt x="295639" y="15172"/>
                </a:lnTo>
                <a:lnTo>
                  <a:pt x="300151" y="4610"/>
                </a:lnTo>
                <a:lnTo>
                  <a:pt x="290731" y="9651"/>
                </a:lnTo>
                <a:lnTo>
                  <a:pt x="280860" y="13909"/>
                </a:lnTo>
                <a:lnTo>
                  <a:pt x="270580" y="17343"/>
                </a:lnTo>
                <a:lnTo>
                  <a:pt x="259930" y="19913"/>
                </a:lnTo>
                <a:lnTo>
                  <a:pt x="250393" y="11631"/>
                </a:lnTo>
                <a:lnTo>
                  <a:pt x="239312" y="5360"/>
                </a:lnTo>
                <a:lnTo>
                  <a:pt x="226983" y="1388"/>
                </a:lnTo>
                <a:lnTo>
                  <a:pt x="21370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 rtl="0"/>
            <a:endParaRPr sz="1637"/>
          </a:p>
        </p:txBody>
      </p:sp>
      <p:sp>
        <p:nvSpPr>
          <p:cNvPr id="368" name="Google Shape;368;p36"/>
          <p:cNvSpPr/>
          <p:nvPr/>
        </p:nvSpPr>
        <p:spPr>
          <a:xfrm>
            <a:off x="420370" y="4983168"/>
            <a:ext cx="161905" cy="333334"/>
          </a:xfrm>
          <a:custGeom>
            <a:avLst/>
            <a:gdLst/>
            <a:ahLst/>
            <a:cxnLst/>
            <a:rect l="l" t="t" r="r" b="b"/>
            <a:pathLst>
              <a:path w="161925" h="333375" extrusionOk="0">
                <a:moveTo>
                  <a:pt x="99491" y="0"/>
                </a:moveTo>
                <a:lnTo>
                  <a:pt x="55180" y="14862"/>
                </a:lnTo>
                <a:lnTo>
                  <a:pt x="36156" y="50663"/>
                </a:lnTo>
                <a:lnTo>
                  <a:pt x="34620" y="76720"/>
                </a:lnTo>
                <a:lnTo>
                  <a:pt x="34620" y="110236"/>
                </a:lnTo>
                <a:lnTo>
                  <a:pt x="0" y="110236"/>
                </a:lnTo>
                <a:lnTo>
                  <a:pt x="0" y="160083"/>
                </a:lnTo>
                <a:lnTo>
                  <a:pt x="34620" y="160083"/>
                </a:lnTo>
                <a:lnTo>
                  <a:pt x="34620" y="333324"/>
                </a:lnTo>
                <a:lnTo>
                  <a:pt x="99491" y="333324"/>
                </a:lnTo>
                <a:lnTo>
                  <a:pt x="99491" y="160083"/>
                </a:lnTo>
                <a:lnTo>
                  <a:pt x="150837" y="160083"/>
                </a:lnTo>
                <a:lnTo>
                  <a:pt x="154686" y="110236"/>
                </a:lnTo>
                <a:lnTo>
                  <a:pt x="99491" y="110236"/>
                </a:lnTo>
                <a:lnTo>
                  <a:pt x="99491" y="71297"/>
                </a:lnTo>
                <a:lnTo>
                  <a:pt x="101585" y="62796"/>
                </a:lnTo>
                <a:lnTo>
                  <a:pt x="107200" y="57169"/>
                </a:lnTo>
                <a:lnTo>
                  <a:pt x="115340" y="54056"/>
                </a:lnTo>
                <a:lnTo>
                  <a:pt x="125006" y="53098"/>
                </a:lnTo>
                <a:lnTo>
                  <a:pt x="133014" y="53163"/>
                </a:lnTo>
                <a:lnTo>
                  <a:pt x="138588" y="53617"/>
                </a:lnTo>
                <a:lnTo>
                  <a:pt x="144344" y="54850"/>
                </a:lnTo>
                <a:lnTo>
                  <a:pt x="152895" y="57251"/>
                </a:lnTo>
                <a:lnTo>
                  <a:pt x="161544" y="6184"/>
                </a:lnTo>
                <a:lnTo>
                  <a:pt x="157986" y="5218"/>
                </a:lnTo>
                <a:lnTo>
                  <a:pt x="146886" y="3092"/>
                </a:lnTo>
                <a:lnTo>
                  <a:pt x="127602" y="966"/>
                </a:lnTo>
                <a:lnTo>
                  <a:pt x="994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 rtl="0"/>
            <a:endParaRPr sz="1637"/>
          </a:p>
        </p:txBody>
      </p:sp>
      <p:pic>
        <p:nvPicPr>
          <p:cNvPr id="369" name="Google Shape;369;p36" title="ItalianA_John_StJoseph.png"/>
          <p:cNvPicPr preferRelativeResize="0"/>
          <p:nvPr/>
        </p:nvPicPr>
        <p:blipFill rotWithShape="1">
          <a:blip r:embed="rId5">
            <a:alphaModFix/>
          </a:blip>
          <a:srcRect l="22732" t="9379"/>
          <a:stretch/>
        </p:blipFill>
        <p:spPr>
          <a:xfrm>
            <a:off x="4931099" y="978445"/>
            <a:ext cx="4413232" cy="776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5452" y="568906"/>
            <a:ext cx="4831443" cy="749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6" title="Media_Niko_Thornden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0667" y="281301"/>
            <a:ext cx="5575779" cy="836568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6"/>
          <p:cNvSpPr txBox="1">
            <a:spLocks noGrp="1"/>
          </p:cNvSpPr>
          <p:nvPr>
            <p:ph type="title"/>
          </p:nvPr>
        </p:nvSpPr>
        <p:spPr>
          <a:xfrm>
            <a:off x="277655" y="2333539"/>
            <a:ext cx="2119735" cy="246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4472" rIns="0" bIns="0" anchor="t" anchorCtr="0">
            <a:spAutoFit/>
          </a:bodyPr>
          <a:lstStyle/>
          <a:p>
            <a:pPr marL="14851" algn="ctr" rtl="0"/>
            <a:r>
              <a:rPr lang="en-GB" sz="7200" dirty="0">
                <a:solidFill>
                  <a:schemeClr val="lt1"/>
                </a:solidFill>
                <a:latin typeface="Bebas Kai" panose="04050603020B02020204" pitchFamily="82" charset="0"/>
              </a:rPr>
              <a:t>Thank </a:t>
            </a:r>
            <a:br>
              <a:rPr lang="en-GB" sz="7200" dirty="0">
                <a:solidFill>
                  <a:schemeClr val="lt1"/>
                </a:solidFill>
                <a:latin typeface="Bebas Kai" panose="04050603020B02020204" pitchFamily="82" charset="0"/>
              </a:rPr>
            </a:br>
            <a:r>
              <a:rPr lang="en-GB" sz="7200" dirty="0">
                <a:solidFill>
                  <a:schemeClr val="lt1"/>
                </a:solidFill>
                <a:latin typeface="Bebas Kai" panose="04050603020B02020204" pitchFamily="82" charset="0"/>
              </a:rPr>
              <a:t>you</a:t>
            </a:r>
            <a:endParaRPr sz="7200" dirty="0">
              <a:solidFill>
                <a:schemeClr val="lt1"/>
              </a:solidFill>
              <a:latin typeface="Bebas Kai" panose="04050603020B02020204" pitchFamily="82" charset="0"/>
            </a:endParaRPr>
          </a:p>
        </p:txBody>
      </p:sp>
      <p:pic>
        <p:nvPicPr>
          <p:cNvPr id="366" name="Google Shape;366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7056" y="7189642"/>
            <a:ext cx="137183" cy="131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2006" y="2304008"/>
            <a:ext cx="10188575" cy="5463540"/>
            <a:chOff x="252006" y="2304008"/>
            <a:chExt cx="10188575" cy="5463540"/>
          </a:xfrm>
        </p:grpSpPr>
        <p:sp>
          <p:nvSpPr>
            <p:cNvPr id="3" name="object 3"/>
            <p:cNvSpPr/>
            <p:nvPr/>
          </p:nvSpPr>
          <p:spPr>
            <a:xfrm>
              <a:off x="252006" y="2304008"/>
              <a:ext cx="3384550" cy="5463540"/>
            </a:xfrm>
            <a:custGeom>
              <a:avLst/>
              <a:gdLst/>
              <a:ahLst/>
              <a:cxnLst/>
              <a:rect l="l" t="t" r="r" b="b"/>
              <a:pathLst>
                <a:path w="3384550" h="5463540">
                  <a:moveTo>
                    <a:pt x="3384003" y="0"/>
                  </a:moveTo>
                  <a:lnTo>
                    <a:pt x="0" y="0"/>
                  </a:lnTo>
                  <a:lnTo>
                    <a:pt x="0" y="5462993"/>
                  </a:lnTo>
                  <a:lnTo>
                    <a:pt x="3384003" y="5462993"/>
                  </a:lnTo>
                  <a:lnTo>
                    <a:pt x="3384003" y="0"/>
                  </a:lnTo>
                  <a:close/>
                </a:path>
              </a:pathLst>
            </a:custGeom>
            <a:solidFill>
              <a:srgbClr val="CAB1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72001" y="2304008"/>
              <a:ext cx="6768465" cy="5463540"/>
            </a:xfrm>
            <a:custGeom>
              <a:avLst/>
              <a:gdLst/>
              <a:ahLst/>
              <a:cxnLst/>
              <a:rect l="l" t="t" r="r" b="b"/>
              <a:pathLst>
                <a:path w="6768465" h="5463540">
                  <a:moveTo>
                    <a:pt x="6767995" y="0"/>
                  </a:moveTo>
                  <a:lnTo>
                    <a:pt x="0" y="0"/>
                  </a:lnTo>
                  <a:lnTo>
                    <a:pt x="0" y="5462993"/>
                  </a:lnTo>
                  <a:lnTo>
                    <a:pt x="6767995" y="5462993"/>
                  </a:lnTo>
                  <a:lnTo>
                    <a:pt x="6767995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9299" y="652895"/>
            <a:ext cx="4463415" cy="1619354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 marR="5080">
              <a:lnSpc>
                <a:spcPct val="72200"/>
              </a:lnSpc>
              <a:spcBef>
                <a:spcPts val="2100"/>
              </a:spcBef>
            </a:pPr>
            <a:r>
              <a:rPr lang="en-GB" dirty="0">
                <a:solidFill>
                  <a:srgbClr val="CAB1C5"/>
                </a:solidFill>
              </a:rPr>
              <a:t>What are </a:t>
            </a:r>
            <a:br>
              <a:rPr lang="en-GB" dirty="0">
                <a:solidFill>
                  <a:srgbClr val="CAB1C5"/>
                </a:solidFill>
              </a:rPr>
            </a:br>
            <a:r>
              <a:rPr lang="en-GB" dirty="0">
                <a:solidFill>
                  <a:srgbClr val="CAB1C5"/>
                </a:solidFill>
              </a:rPr>
              <a:t>A Levels?</a:t>
            </a:r>
            <a:endParaRPr spc="-10" dirty="0">
              <a:solidFill>
                <a:srgbClr val="CAB1C5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9299" y="2775496"/>
            <a:ext cx="2917190" cy="130740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5100"/>
              </a:lnSpc>
              <a:spcBef>
                <a:spcPts val="300"/>
              </a:spcBef>
            </a:pPr>
            <a:r>
              <a:rPr lang="en-GB" sz="4000" dirty="0">
                <a:solidFill>
                  <a:srgbClr val="FFFFFF"/>
                </a:solidFill>
                <a:latin typeface="Bebas Kai" panose="04050603020B02020204" pitchFamily="82" charset="0"/>
                <a:cs typeface="Arial" panose="020B0604020202020204" pitchFamily="34" charset="0"/>
              </a:rPr>
              <a:t>Advanced level qualifications</a:t>
            </a:r>
            <a:endParaRPr sz="4000" dirty="0">
              <a:latin typeface="Bebas Kai" panose="04050603020B02020204" pitchFamily="82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53450" y="2638425"/>
            <a:ext cx="3310254" cy="0"/>
          </a:xfrm>
          <a:custGeom>
            <a:avLst/>
            <a:gdLst/>
            <a:ahLst/>
            <a:cxnLst/>
            <a:rect l="l" t="t" r="r" b="b"/>
            <a:pathLst>
              <a:path w="3310254">
                <a:moveTo>
                  <a:pt x="0" y="0"/>
                </a:moveTo>
                <a:lnTo>
                  <a:pt x="330982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53450" y="3781425"/>
            <a:ext cx="3310254" cy="0"/>
          </a:xfrm>
          <a:custGeom>
            <a:avLst/>
            <a:gdLst/>
            <a:ahLst/>
            <a:cxnLst/>
            <a:rect l="l" t="t" r="r" b="b"/>
            <a:pathLst>
              <a:path w="3310254">
                <a:moveTo>
                  <a:pt x="0" y="0"/>
                </a:moveTo>
                <a:lnTo>
                  <a:pt x="330982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53450" y="4848225"/>
            <a:ext cx="3310254" cy="0"/>
          </a:xfrm>
          <a:custGeom>
            <a:avLst/>
            <a:gdLst/>
            <a:ahLst/>
            <a:cxnLst/>
            <a:rect l="l" t="t" r="r" b="b"/>
            <a:pathLst>
              <a:path w="3310254">
                <a:moveTo>
                  <a:pt x="0" y="0"/>
                </a:moveTo>
                <a:lnTo>
                  <a:pt x="330982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53450" y="6372225"/>
            <a:ext cx="3310254" cy="0"/>
          </a:xfrm>
          <a:custGeom>
            <a:avLst/>
            <a:gdLst/>
            <a:ahLst/>
            <a:cxnLst/>
            <a:rect l="l" t="t" r="r" b="b"/>
            <a:pathLst>
              <a:path w="3310254">
                <a:moveTo>
                  <a:pt x="0" y="0"/>
                </a:moveTo>
                <a:lnTo>
                  <a:pt x="330982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040750" y="2775496"/>
            <a:ext cx="3322954" cy="781752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Academic, subject-based qualifications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40750" y="3933825"/>
            <a:ext cx="331025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0+</a:t>
            </a:r>
            <a:r>
              <a:rPr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Level subjects</a:t>
            </a: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available nationally</a:t>
            </a:r>
            <a:endParaRPr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40750" y="5022805"/>
            <a:ext cx="412535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to higher education, employment or further training such as apprenticeships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3349" y="390692"/>
            <a:ext cx="1201323" cy="13411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995C15-43D1-433A-89E9-C4945D795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81" y="1155019"/>
            <a:ext cx="260240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2006" y="2304008"/>
            <a:ext cx="10188575" cy="5463540"/>
            <a:chOff x="252006" y="2304008"/>
            <a:chExt cx="10188575" cy="5463540"/>
          </a:xfrm>
        </p:grpSpPr>
        <p:sp>
          <p:nvSpPr>
            <p:cNvPr id="3" name="object 3"/>
            <p:cNvSpPr/>
            <p:nvPr/>
          </p:nvSpPr>
          <p:spPr>
            <a:xfrm>
              <a:off x="252006" y="2304008"/>
              <a:ext cx="3384550" cy="5463540"/>
            </a:xfrm>
            <a:custGeom>
              <a:avLst/>
              <a:gdLst/>
              <a:ahLst/>
              <a:cxnLst/>
              <a:rect l="l" t="t" r="r" b="b"/>
              <a:pathLst>
                <a:path w="3384550" h="5463540">
                  <a:moveTo>
                    <a:pt x="3384003" y="0"/>
                  </a:moveTo>
                  <a:lnTo>
                    <a:pt x="0" y="0"/>
                  </a:lnTo>
                  <a:lnTo>
                    <a:pt x="0" y="5462993"/>
                  </a:lnTo>
                  <a:lnTo>
                    <a:pt x="3384003" y="5462993"/>
                  </a:lnTo>
                  <a:lnTo>
                    <a:pt x="3384003" y="0"/>
                  </a:lnTo>
                  <a:close/>
                </a:path>
              </a:pathLst>
            </a:custGeom>
            <a:solidFill>
              <a:srgbClr val="CAB1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72001" y="2304008"/>
              <a:ext cx="6768465" cy="5463540"/>
            </a:xfrm>
            <a:custGeom>
              <a:avLst/>
              <a:gdLst/>
              <a:ahLst/>
              <a:cxnLst/>
              <a:rect l="l" t="t" r="r" b="b"/>
              <a:pathLst>
                <a:path w="6768465" h="5463540">
                  <a:moveTo>
                    <a:pt x="6767995" y="0"/>
                  </a:moveTo>
                  <a:lnTo>
                    <a:pt x="0" y="0"/>
                  </a:lnTo>
                  <a:lnTo>
                    <a:pt x="0" y="5462993"/>
                  </a:lnTo>
                  <a:lnTo>
                    <a:pt x="6767995" y="5462993"/>
                  </a:lnTo>
                  <a:lnTo>
                    <a:pt x="6767995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9299" y="652895"/>
            <a:ext cx="5106523" cy="1619354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 marR="5080">
              <a:lnSpc>
                <a:spcPct val="72200"/>
              </a:lnSpc>
              <a:spcBef>
                <a:spcPts val="2100"/>
              </a:spcBef>
            </a:pPr>
            <a:r>
              <a:rPr lang="en-GB" dirty="0">
                <a:solidFill>
                  <a:srgbClr val="CAB1C5"/>
                </a:solidFill>
              </a:rPr>
              <a:t>How many A Levels can you do?</a:t>
            </a:r>
            <a:endParaRPr spc="-10" dirty="0">
              <a:solidFill>
                <a:srgbClr val="CAB1C5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9299" y="2775496"/>
            <a:ext cx="2917190" cy="3116238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4800"/>
              </a:lnSpc>
              <a:spcBef>
                <a:spcPts val="300"/>
              </a:spcBef>
            </a:pPr>
            <a:r>
              <a:rPr lang="en-GB" sz="4000" dirty="0">
                <a:solidFill>
                  <a:srgbClr val="FFFFFF"/>
                </a:solidFill>
                <a:latin typeface="Bebas Kai" panose="04050603020B02020204" pitchFamily="82" charset="0"/>
                <a:cs typeface="Arial" panose="020B0604020202020204" pitchFamily="34" charset="0"/>
              </a:rPr>
              <a:t>It is important to check what each college offers as it will differ</a:t>
            </a:r>
            <a:endParaRPr sz="4000" dirty="0">
              <a:solidFill>
                <a:srgbClr val="FFFFFF"/>
              </a:solidFill>
              <a:latin typeface="Bebas Kai" panose="04050603020B02020204" pitchFamily="82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53450" y="2638425"/>
            <a:ext cx="3310254" cy="0"/>
          </a:xfrm>
          <a:custGeom>
            <a:avLst/>
            <a:gdLst/>
            <a:ahLst/>
            <a:cxnLst/>
            <a:rect l="l" t="t" r="r" b="b"/>
            <a:pathLst>
              <a:path w="3310254">
                <a:moveTo>
                  <a:pt x="0" y="0"/>
                </a:moveTo>
                <a:lnTo>
                  <a:pt x="330982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53450" y="3705225"/>
            <a:ext cx="3310254" cy="0"/>
          </a:xfrm>
          <a:custGeom>
            <a:avLst/>
            <a:gdLst/>
            <a:ahLst/>
            <a:cxnLst/>
            <a:rect l="l" t="t" r="r" b="b"/>
            <a:pathLst>
              <a:path w="3310254">
                <a:moveTo>
                  <a:pt x="0" y="0"/>
                </a:moveTo>
                <a:lnTo>
                  <a:pt x="330982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53450" y="7058025"/>
            <a:ext cx="3310254" cy="0"/>
          </a:xfrm>
          <a:custGeom>
            <a:avLst/>
            <a:gdLst/>
            <a:ahLst/>
            <a:cxnLst/>
            <a:rect l="l" t="t" r="r" b="b"/>
            <a:pathLst>
              <a:path w="3310254">
                <a:moveTo>
                  <a:pt x="0" y="0"/>
                </a:moveTo>
                <a:lnTo>
                  <a:pt x="330982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53450" y="5229225"/>
            <a:ext cx="3310254" cy="0"/>
          </a:xfrm>
          <a:custGeom>
            <a:avLst/>
            <a:gdLst/>
            <a:ahLst/>
            <a:cxnLst/>
            <a:rect l="l" t="t" r="r" b="b"/>
            <a:pathLst>
              <a:path w="3310254">
                <a:moveTo>
                  <a:pt x="0" y="0"/>
                </a:moveTo>
                <a:lnTo>
                  <a:pt x="330982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040750" y="2775496"/>
            <a:ext cx="3896750" cy="781752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 Level is taught over two years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40750" y="3857625"/>
            <a:ext cx="389675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students will study three A Levels for a full-time course at sixth form</a:t>
            </a:r>
            <a:endParaRPr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40750" y="5381625"/>
            <a:ext cx="389675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subjects can be offered as a fourth course choice, but additional entry criteria will apply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3349" y="390692"/>
            <a:ext cx="1201323" cy="13411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EF79A1-63E1-4580-8530-45A87E76E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153" y="1148273"/>
            <a:ext cx="2626780" cy="68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84005" y="2304008"/>
            <a:ext cx="7956550" cy="5463540"/>
          </a:xfrm>
          <a:custGeom>
            <a:avLst/>
            <a:gdLst/>
            <a:ahLst/>
            <a:cxnLst/>
            <a:rect l="l" t="t" r="r" b="b"/>
            <a:pathLst>
              <a:path w="7956550" h="5463540">
                <a:moveTo>
                  <a:pt x="7956003" y="0"/>
                </a:moveTo>
                <a:lnTo>
                  <a:pt x="0" y="0"/>
                </a:lnTo>
                <a:lnTo>
                  <a:pt x="0" y="5462993"/>
                </a:lnTo>
                <a:lnTo>
                  <a:pt x="7956003" y="5462993"/>
                </a:lnTo>
                <a:lnTo>
                  <a:pt x="7956003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3349" y="390692"/>
            <a:ext cx="1201323" cy="134113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52006" y="2304008"/>
            <a:ext cx="2196465" cy="5463540"/>
          </a:xfrm>
          <a:custGeom>
            <a:avLst/>
            <a:gdLst/>
            <a:ahLst/>
            <a:cxnLst/>
            <a:rect l="l" t="t" r="r" b="b"/>
            <a:pathLst>
              <a:path w="2196465" h="5463540">
                <a:moveTo>
                  <a:pt x="2195995" y="0"/>
                </a:moveTo>
                <a:lnTo>
                  <a:pt x="0" y="0"/>
                </a:lnTo>
                <a:lnTo>
                  <a:pt x="0" y="5462993"/>
                </a:lnTo>
                <a:lnTo>
                  <a:pt x="2195995" y="5462993"/>
                </a:lnTo>
                <a:lnTo>
                  <a:pt x="2195995" y="0"/>
                </a:lnTo>
                <a:close/>
              </a:path>
            </a:pathLst>
          </a:custGeom>
          <a:solidFill>
            <a:srgbClr val="DBC0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9298" y="-104775"/>
            <a:ext cx="6631401" cy="2526333"/>
          </a:xfrm>
          <a:prstGeom prst="rect">
            <a:avLst/>
          </a:prstGeom>
        </p:spPr>
        <p:txBody>
          <a:bodyPr vert="horz" wrap="square" lIns="0" tIns="673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GB" dirty="0">
                <a:solidFill>
                  <a:srgbClr val="DBC0AD"/>
                </a:solidFill>
              </a:rPr>
              <a:t>How is an </a:t>
            </a:r>
            <a:br>
              <a:rPr lang="en-GB" dirty="0">
                <a:solidFill>
                  <a:srgbClr val="DBC0AD"/>
                </a:solidFill>
              </a:rPr>
            </a:br>
            <a:r>
              <a:rPr lang="en-GB" dirty="0">
                <a:solidFill>
                  <a:srgbClr val="DBC0AD"/>
                </a:solidFill>
              </a:rPr>
              <a:t>a level taught?</a:t>
            </a:r>
            <a:endParaRPr dirty="0">
              <a:solidFill>
                <a:srgbClr val="DBC0AD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4670" y="2486025"/>
            <a:ext cx="2080229" cy="5068311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1300"/>
              </a:spcBef>
            </a:pPr>
            <a:r>
              <a:rPr lang="en-GB" sz="4000" spc="-35" dirty="0">
                <a:solidFill>
                  <a:srgbClr val="FFFFFF"/>
                </a:solidFill>
                <a:latin typeface="Bebas Kai"/>
                <a:cs typeface="Bebas Kai"/>
              </a:rPr>
              <a:t>TIP: </a:t>
            </a:r>
          </a:p>
          <a:p>
            <a:pPr marL="12700" marR="5080">
              <a:lnSpc>
                <a:spcPts val="4800"/>
              </a:lnSpc>
              <a:spcBef>
                <a:spcPts val="1300"/>
              </a:spcBef>
            </a:pPr>
            <a:r>
              <a:rPr lang="en-GB" sz="3800" spc="-35" dirty="0">
                <a:solidFill>
                  <a:srgbClr val="FFFFFF"/>
                </a:solidFill>
                <a:latin typeface="Bebas Kai"/>
                <a:cs typeface="Bebas Kai"/>
              </a:rPr>
              <a:t>take a look at individual course information for full details</a:t>
            </a:r>
            <a:endParaRPr sz="3800" dirty="0">
              <a:latin typeface="Bebas Kai"/>
              <a:cs typeface="Bebas Ka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80000" y="2638425"/>
            <a:ext cx="4975225" cy="0"/>
          </a:xfrm>
          <a:custGeom>
            <a:avLst/>
            <a:gdLst/>
            <a:ahLst/>
            <a:cxnLst/>
            <a:rect l="l" t="t" r="r" b="b"/>
            <a:pathLst>
              <a:path w="4975225">
                <a:moveTo>
                  <a:pt x="0" y="0"/>
                </a:moveTo>
                <a:lnTo>
                  <a:pt x="4974894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80000" y="4484754"/>
            <a:ext cx="4975225" cy="0"/>
          </a:xfrm>
          <a:custGeom>
            <a:avLst/>
            <a:gdLst/>
            <a:ahLst/>
            <a:cxnLst/>
            <a:rect l="l" t="t" r="r" b="b"/>
            <a:pathLst>
              <a:path w="4975225">
                <a:moveTo>
                  <a:pt x="0" y="0"/>
                </a:moveTo>
                <a:lnTo>
                  <a:pt x="4974894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0000" y="6372225"/>
            <a:ext cx="4975225" cy="0"/>
          </a:xfrm>
          <a:custGeom>
            <a:avLst/>
            <a:gdLst/>
            <a:ahLst/>
            <a:cxnLst/>
            <a:rect l="l" t="t" r="r" b="b"/>
            <a:pathLst>
              <a:path w="4975225">
                <a:moveTo>
                  <a:pt x="0" y="0"/>
                </a:moveTo>
                <a:lnTo>
                  <a:pt x="4974894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867299" y="2708681"/>
            <a:ext cx="4975225" cy="155119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l">
              <a:lnSpc>
                <a:spcPts val="3000"/>
              </a:lnSpc>
              <a:spcBef>
                <a:spcPts val="1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Classroom-based, but you can also expect research/fieldwork, projects and group collaborations in many subjects</a:t>
            </a:r>
            <a:endParaRPr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57DC9633-AED2-4AC8-9DE2-222497D019C2}"/>
              </a:ext>
            </a:extLst>
          </p:cNvPr>
          <p:cNvSpPr txBox="1"/>
          <p:nvPr/>
        </p:nvSpPr>
        <p:spPr>
          <a:xfrm>
            <a:off x="2859087" y="4592431"/>
            <a:ext cx="4975225" cy="155119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l">
              <a:lnSpc>
                <a:spcPts val="3000"/>
              </a:lnSpc>
              <a:spcBef>
                <a:spcPts val="1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a variety of learning opportunities outside of the classroom such as trips, workshops, events, guest speakers</a:t>
            </a:r>
            <a:endParaRPr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410B0F-5EAB-4DCE-884E-41B1F8671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64" y="885825"/>
            <a:ext cx="2311998" cy="69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0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 marR="5080">
              <a:lnSpc>
                <a:spcPct val="72200"/>
              </a:lnSpc>
              <a:spcBef>
                <a:spcPts val="2100"/>
              </a:spcBef>
            </a:pPr>
            <a:r>
              <a:rPr dirty="0">
                <a:solidFill>
                  <a:srgbClr val="B1BCC3"/>
                </a:solidFill>
              </a:rPr>
              <a:t>A</a:t>
            </a:r>
            <a:r>
              <a:rPr spc="-290" dirty="0">
                <a:solidFill>
                  <a:srgbClr val="B1BCC3"/>
                </a:solidFill>
              </a:rPr>
              <a:t> </a:t>
            </a:r>
            <a:r>
              <a:rPr spc="-10" dirty="0">
                <a:solidFill>
                  <a:srgbClr val="B1BCC3"/>
                </a:solidFill>
              </a:rPr>
              <a:t>BROAD CURRICULUM</a:t>
            </a:r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8A2A4BD0-B52B-4D71-9883-1239B2840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531350"/>
              </p:ext>
            </p:extLst>
          </p:nvPr>
        </p:nvGraphicFramePr>
        <p:xfrm>
          <a:off x="239298" y="2157023"/>
          <a:ext cx="9679402" cy="554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6467">
                  <a:extLst>
                    <a:ext uri="{9D8B030D-6E8A-4147-A177-3AD203B41FA5}">
                      <a16:colId xmlns:a16="http://schemas.microsoft.com/office/drawing/2014/main" val="2204453505"/>
                    </a:ext>
                  </a:extLst>
                </a:gridCol>
                <a:gridCol w="3226468">
                  <a:extLst>
                    <a:ext uri="{9D8B030D-6E8A-4147-A177-3AD203B41FA5}">
                      <a16:colId xmlns:a16="http://schemas.microsoft.com/office/drawing/2014/main" val="645408624"/>
                    </a:ext>
                  </a:extLst>
                </a:gridCol>
                <a:gridCol w="3226467">
                  <a:extLst>
                    <a:ext uri="{9D8B030D-6E8A-4147-A177-3AD203B41FA5}">
                      <a16:colId xmlns:a16="http://schemas.microsoft.com/office/drawing/2014/main" val="1779843877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 (and AS Level)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Music Technology</a:t>
                      </a:r>
                      <a:endParaRPr lang="en-GB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65686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Biology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Geography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Photography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44283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Business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1641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Chemistry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Graphic Communication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 Education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63955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Classical Civilisation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76146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Computer Science</a:t>
                      </a:r>
                      <a:endParaRPr lang="en-GB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History of Art</a:t>
                      </a: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Politics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26952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Dance</a:t>
                      </a:r>
                      <a:endParaRPr lang="en-GB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 Design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8710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Drama and Theatre</a:t>
                      </a:r>
                      <a:endParaRPr lang="en-GB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Latin</a:t>
                      </a: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Psychology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66525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Economics</a:t>
                      </a:r>
                      <a:endParaRPr lang="en-GB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Law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Religious Studies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95810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Language</a:t>
                      </a:r>
                      <a:endParaRPr lang="en-GB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Mathematics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Sociology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4121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Language &amp; Literature</a:t>
                      </a:r>
                      <a:endParaRPr lang="en-GB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Further Mathematics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Spanish (and AS Level)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02460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Literature</a:t>
                      </a:r>
                      <a:endParaRPr lang="en-GB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Statistics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71773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Science</a:t>
                      </a:r>
                      <a:endParaRPr lang="en-GB" sz="14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 (and HSMC)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Textile Design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14334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Film Studies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Music: HSMC</a:t>
                      </a: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Three-Dimensional Design</a:t>
                      </a:r>
                      <a:endParaRPr lang="en-GB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1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859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93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84005" y="2304008"/>
            <a:ext cx="7956550" cy="5463540"/>
          </a:xfrm>
          <a:custGeom>
            <a:avLst/>
            <a:gdLst/>
            <a:ahLst/>
            <a:cxnLst/>
            <a:rect l="l" t="t" r="r" b="b"/>
            <a:pathLst>
              <a:path w="7956550" h="5463540">
                <a:moveTo>
                  <a:pt x="7956003" y="0"/>
                </a:moveTo>
                <a:lnTo>
                  <a:pt x="0" y="0"/>
                </a:lnTo>
                <a:lnTo>
                  <a:pt x="0" y="5462993"/>
                </a:lnTo>
                <a:lnTo>
                  <a:pt x="7956003" y="5462993"/>
                </a:lnTo>
                <a:lnTo>
                  <a:pt x="7956003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3349" y="390692"/>
            <a:ext cx="1201323" cy="134113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52006" y="2304008"/>
            <a:ext cx="2196465" cy="5463540"/>
          </a:xfrm>
          <a:custGeom>
            <a:avLst/>
            <a:gdLst/>
            <a:ahLst/>
            <a:cxnLst/>
            <a:rect l="l" t="t" r="r" b="b"/>
            <a:pathLst>
              <a:path w="2196465" h="5463540">
                <a:moveTo>
                  <a:pt x="2195995" y="0"/>
                </a:moveTo>
                <a:lnTo>
                  <a:pt x="0" y="0"/>
                </a:lnTo>
                <a:lnTo>
                  <a:pt x="0" y="5462993"/>
                </a:lnTo>
                <a:lnTo>
                  <a:pt x="2195995" y="5462993"/>
                </a:lnTo>
                <a:lnTo>
                  <a:pt x="2195995" y="0"/>
                </a:lnTo>
                <a:close/>
              </a:path>
            </a:pathLst>
          </a:custGeom>
          <a:solidFill>
            <a:srgbClr val="DBC0AD"/>
          </a:solidFill>
        </p:spPr>
        <p:txBody>
          <a:bodyPr wrap="square" lIns="0" tIns="0" rIns="0" bIns="0" rtlCol="0"/>
          <a:lstStyle/>
          <a:p>
            <a:endParaRPr>
              <a:solidFill>
                <a:srgbClr val="DBC0AD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9298" y="-180975"/>
            <a:ext cx="6631401" cy="2526333"/>
          </a:xfrm>
          <a:prstGeom prst="rect">
            <a:avLst/>
          </a:prstGeom>
        </p:spPr>
        <p:txBody>
          <a:bodyPr vert="horz" wrap="square" lIns="0" tIns="673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GB" spc="-60" dirty="0">
                <a:solidFill>
                  <a:srgbClr val="DBC0AD"/>
                </a:solidFill>
              </a:rPr>
              <a:t>A Mixed study programme</a:t>
            </a:r>
            <a:endParaRPr spc="-60" dirty="0">
              <a:solidFill>
                <a:srgbClr val="DBC0AD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80000" y="2709696"/>
            <a:ext cx="4975225" cy="0"/>
          </a:xfrm>
          <a:custGeom>
            <a:avLst/>
            <a:gdLst/>
            <a:ahLst/>
            <a:cxnLst/>
            <a:rect l="l" t="t" r="r" b="b"/>
            <a:pathLst>
              <a:path w="4975225">
                <a:moveTo>
                  <a:pt x="0" y="0"/>
                </a:moveTo>
                <a:lnTo>
                  <a:pt x="4974894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0000" y="3781425"/>
            <a:ext cx="4975225" cy="0"/>
          </a:xfrm>
          <a:custGeom>
            <a:avLst/>
            <a:gdLst/>
            <a:ahLst/>
            <a:cxnLst/>
            <a:rect l="l" t="t" r="r" b="b"/>
            <a:pathLst>
              <a:path w="4975225">
                <a:moveTo>
                  <a:pt x="0" y="0"/>
                </a:moveTo>
                <a:lnTo>
                  <a:pt x="4974894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80000" y="5381625"/>
            <a:ext cx="4975225" cy="0"/>
          </a:xfrm>
          <a:custGeom>
            <a:avLst/>
            <a:gdLst/>
            <a:ahLst/>
            <a:cxnLst/>
            <a:rect l="l" t="t" r="r" b="b"/>
            <a:pathLst>
              <a:path w="4975225">
                <a:moveTo>
                  <a:pt x="0" y="0"/>
                </a:moveTo>
                <a:lnTo>
                  <a:pt x="4974894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0000" y="7134225"/>
            <a:ext cx="4975225" cy="0"/>
          </a:xfrm>
          <a:custGeom>
            <a:avLst/>
            <a:gdLst/>
            <a:ahLst/>
            <a:cxnLst/>
            <a:rect l="l" t="t" r="r" b="b"/>
            <a:pathLst>
              <a:path w="4975225">
                <a:moveTo>
                  <a:pt x="0" y="0"/>
                </a:moveTo>
                <a:lnTo>
                  <a:pt x="4974894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867300" y="2851889"/>
            <a:ext cx="4975225" cy="777136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l">
              <a:spcBef>
                <a:spcPts val="1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Levels can be taken alongside vocational subjects</a:t>
            </a:r>
            <a:endParaRPr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67299" y="3933825"/>
            <a:ext cx="4975225" cy="116647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l">
              <a:lnSpc>
                <a:spcPts val="3000"/>
              </a:lnSpc>
              <a:spcBef>
                <a:spcPts val="1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wide choice of combinations can be available, giving students a study programme that suits them best</a:t>
            </a:r>
            <a:endParaRPr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2ADEC6-A87B-46DB-994E-BD6708F110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t="9682" b="9670"/>
          <a:stretch/>
        </p:blipFill>
        <p:spPr>
          <a:xfrm>
            <a:off x="6965176" y="850501"/>
            <a:ext cx="4629924" cy="7084054"/>
          </a:xfrm>
          <a:prstGeom prst="rect">
            <a:avLst/>
          </a:prstGeom>
        </p:spPr>
      </p:pic>
      <p:sp>
        <p:nvSpPr>
          <p:cNvPr id="16" name="object 12">
            <a:extLst>
              <a:ext uri="{FF2B5EF4-FFF2-40B4-BE49-F238E27FC236}">
                <a16:creationId xmlns:a16="http://schemas.microsoft.com/office/drawing/2014/main" id="{4EE3CA6F-7EC4-4081-84A5-72BF2FA967D3}"/>
              </a:ext>
            </a:extLst>
          </p:cNvPr>
          <p:cNvSpPr txBox="1"/>
          <p:nvPr/>
        </p:nvSpPr>
        <p:spPr>
          <a:xfrm>
            <a:off x="2880000" y="5560107"/>
            <a:ext cx="4975225" cy="116647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l">
              <a:lnSpc>
                <a:spcPts val="3000"/>
              </a:lnSpc>
              <a:spcBef>
                <a:spcPts val="1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students to have a mix of exam-based and coursework-based subjects</a:t>
            </a:r>
            <a:endParaRPr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3349" y="390692"/>
            <a:ext cx="1201323" cy="1341130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 marR="5080">
              <a:lnSpc>
                <a:spcPct val="72200"/>
              </a:lnSpc>
              <a:spcBef>
                <a:spcPts val="2100"/>
              </a:spcBef>
            </a:pPr>
            <a:r>
              <a:rPr spc="-10" dirty="0">
                <a:solidFill>
                  <a:srgbClr val="E1CBD0"/>
                </a:solidFill>
              </a:rPr>
              <a:t>SAMPLE </a:t>
            </a:r>
            <a:r>
              <a:rPr spc="-35" dirty="0">
                <a:solidFill>
                  <a:srgbClr val="E1CBD0"/>
                </a:solidFill>
              </a:rPr>
              <a:t>TIMETABLE</a:t>
            </a:r>
          </a:p>
        </p:txBody>
      </p:sp>
      <p:graphicFrame>
        <p:nvGraphicFramePr>
          <p:cNvPr id="124" name="Table 123">
            <a:extLst>
              <a:ext uri="{FF2B5EF4-FFF2-40B4-BE49-F238E27FC236}">
                <a16:creationId xmlns:a16="http://schemas.microsoft.com/office/drawing/2014/main" id="{8B790A94-E159-4F5A-B4DC-5830C446D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569075"/>
              </p:ext>
            </p:extLst>
          </p:nvPr>
        </p:nvGraphicFramePr>
        <p:xfrm>
          <a:off x="317500" y="2409825"/>
          <a:ext cx="9372602" cy="5570475"/>
        </p:xfrm>
        <a:graphic>
          <a:graphicData uri="http://schemas.openxmlformats.org/drawingml/2006/table">
            <a:tbl>
              <a:tblPr firstRow="1" firstCol="1" bandRow="1"/>
              <a:tblGrid>
                <a:gridCol w="1384018">
                  <a:extLst>
                    <a:ext uri="{9D8B030D-6E8A-4147-A177-3AD203B41FA5}">
                      <a16:colId xmlns:a16="http://schemas.microsoft.com/office/drawing/2014/main" val="2177997930"/>
                    </a:ext>
                  </a:extLst>
                </a:gridCol>
                <a:gridCol w="1617079">
                  <a:extLst>
                    <a:ext uri="{9D8B030D-6E8A-4147-A177-3AD203B41FA5}">
                      <a16:colId xmlns:a16="http://schemas.microsoft.com/office/drawing/2014/main" val="2005123738"/>
                    </a:ext>
                  </a:extLst>
                </a:gridCol>
                <a:gridCol w="1540886">
                  <a:extLst>
                    <a:ext uri="{9D8B030D-6E8A-4147-A177-3AD203B41FA5}">
                      <a16:colId xmlns:a16="http://schemas.microsoft.com/office/drawing/2014/main" val="3344822515"/>
                    </a:ext>
                  </a:extLst>
                </a:gridCol>
                <a:gridCol w="1626938">
                  <a:extLst>
                    <a:ext uri="{9D8B030D-6E8A-4147-A177-3AD203B41FA5}">
                      <a16:colId xmlns:a16="http://schemas.microsoft.com/office/drawing/2014/main" val="2518628504"/>
                    </a:ext>
                  </a:extLst>
                </a:gridCol>
                <a:gridCol w="1617079">
                  <a:extLst>
                    <a:ext uri="{9D8B030D-6E8A-4147-A177-3AD203B41FA5}">
                      <a16:colId xmlns:a16="http://schemas.microsoft.com/office/drawing/2014/main" val="3947136914"/>
                    </a:ext>
                  </a:extLst>
                </a:gridCol>
                <a:gridCol w="1586602">
                  <a:extLst>
                    <a:ext uri="{9D8B030D-6E8A-4147-A177-3AD203B41FA5}">
                      <a16:colId xmlns:a16="http://schemas.microsoft.com/office/drawing/2014/main" val="3058431367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Tuesday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Wednesday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Thursday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Friday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336622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0900-0955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Biology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Mathematics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2D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930516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0955-1050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Biology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Mathematics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2D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92661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1050-1110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Break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BD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b="0" dirty="0">
                        <a:effectLst/>
                        <a:latin typeface="Bebas Kai" panose="04050603020B02020204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B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757945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1110-1205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GB" sz="14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GB" sz="14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Biology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Economics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552991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1205-1300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Economics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293430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1300-1355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LUNCH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BD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Tutor</a:t>
                      </a:r>
                      <a:r>
                        <a:rPr lang="en-GB" sz="2400" b="0" dirty="0">
                          <a:solidFill>
                            <a:srgbClr val="FF0000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Group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BD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Enrichment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BD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682363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1355-1450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Economics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Mathematics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2D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9252268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1450-1545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Economics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GB" sz="14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Biology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Mathematics</a:t>
                      </a:r>
                      <a:endParaRPr lang="en-GB" sz="2000" b="0" noProof="0" dirty="0">
                        <a:solidFill>
                          <a:schemeClr val="tx1"/>
                        </a:solidFill>
                        <a:effectLst/>
                        <a:latin typeface="Bebas Kai" panose="04050603020B02020204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2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616090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1545-1640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Economics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GB" sz="14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Biology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Mathematics</a:t>
                      </a:r>
                      <a:endParaRPr lang="en-GB" sz="2000" b="0" noProof="0" dirty="0">
                        <a:solidFill>
                          <a:schemeClr val="tx1"/>
                        </a:solidFill>
                        <a:effectLst/>
                        <a:latin typeface="Bebas Kai" panose="04050603020B02020204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2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732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404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3349" y="390692"/>
            <a:ext cx="1201323" cy="1341130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 marR="5080">
              <a:lnSpc>
                <a:spcPct val="72200"/>
              </a:lnSpc>
              <a:spcBef>
                <a:spcPts val="2100"/>
              </a:spcBef>
            </a:pPr>
            <a:r>
              <a:rPr spc="-10" dirty="0">
                <a:solidFill>
                  <a:srgbClr val="E1CBD0"/>
                </a:solidFill>
              </a:rPr>
              <a:t>SAMPLE </a:t>
            </a:r>
            <a:r>
              <a:rPr spc="-35" dirty="0">
                <a:solidFill>
                  <a:srgbClr val="E1CBD0"/>
                </a:solidFill>
              </a:rPr>
              <a:t>TIMETABLE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F37CE1E-683B-4CF4-8A02-5EE5BFE6F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234531"/>
              </p:ext>
            </p:extLst>
          </p:nvPr>
        </p:nvGraphicFramePr>
        <p:xfrm>
          <a:off x="317500" y="2333625"/>
          <a:ext cx="9372602" cy="5664709"/>
        </p:xfrm>
        <a:graphic>
          <a:graphicData uri="http://schemas.openxmlformats.org/drawingml/2006/table">
            <a:tbl>
              <a:tblPr firstRow="1" firstCol="1" bandRow="1"/>
              <a:tblGrid>
                <a:gridCol w="1384018">
                  <a:extLst>
                    <a:ext uri="{9D8B030D-6E8A-4147-A177-3AD203B41FA5}">
                      <a16:colId xmlns:a16="http://schemas.microsoft.com/office/drawing/2014/main" val="2177997930"/>
                    </a:ext>
                  </a:extLst>
                </a:gridCol>
                <a:gridCol w="1617079">
                  <a:extLst>
                    <a:ext uri="{9D8B030D-6E8A-4147-A177-3AD203B41FA5}">
                      <a16:colId xmlns:a16="http://schemas.microsoft.com/office/drawing/2014/main" val="2005123738"/>
                    </a:ext>
                  </a:extLst>
                </a:gridCol>
                <a:gridCol w="1540886">
                  <a:extLst>
                    <a:ext uri="{9D8B030D-6E8A-4147-A177-3AD203B41FA5}">
                      <a16:colId xmlns:a16="http://schemas.microsoft.com/office/drawing/2014/main" val="3344822515"/>
                    </a:ext>
                  </a:extLst>
                </a:gridCol>
                <a:gridCol w="1626938">
                  <a:extLst>
                    <a:ext uri="{9D8B030D-6E8A-4147-A177-3AD203B41FA5}">
                      <a16:colId xmlns:a16="http://schemas.microsoft.com/office/drawing/2014/main" val="2518628504"/>
                    </a:ext>
                  </a:extLst>
                </a:gridCol>
                <a:gridCol w="1617079">
                  <a:extLst>
                    <a:ext uri="{9D8B030D-6E8A-4147-A177-3AD203B41FA5}">
                      <a16:colId xmlns:a16="http://schemas.microsoft.com/office/drawing/2014/main" val="3947136914"/>
                    </a:ext>
                  </a:extLst>
                </a:gridCol>
                <a:gridCol w="1586602">
                  <a:extLst>
                    <a:ext uri="{9D8B030D-6E8A-4147-A177-3AD203B41FA5}">
                      <a16:colId xmlns:a16="http://schemas.microsoft.com/office/drawing/2014/main" val="3058431367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Monday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Tuesday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Wednesday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Thursday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Friday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336622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0900-0955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Further</a:t>
                      </a:r>
                      <a:r>
                        <a:rPr kumimoji="0" lang="en-GB" sz="20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Maths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Chemistry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2D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Physics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Maths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930516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0955-1050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Further Maths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Chemistry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2D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Physics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Maths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92661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1050-1110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Break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BD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b="0" dirty="0">
                        <a:effectLst/>
                        <a:latin typeface="Bebas Kai" panose="04050603020B02020204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B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757945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1110-1205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Maths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Further</a:t>
                      </a:r>
                      <a:r>
                        <a:rPr kumimoji="0" lang="en-GB" sz="14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Maths</a:t>
                      </a:r>
                    </a:p>
                    <a:p>
                      <a:pPr marL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en-GB" sz="1400" b="1" i="0" u="none" strike="noStrike" kern="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552991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1205-1300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Maths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293430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1300-1355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LUNCH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B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Tutor Group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BD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Enrichment</a:t>
                      </a:r>
                      <a:b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Rugby Team</a:t>
                      </a:r>
                      <a:r>
                        <a:rPr lang="en-GB" sz="2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BD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682363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1355-1450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Physics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Chemistry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2D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Maths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252268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1450-1545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Physics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Further</a:t>
                      </a:r>
                      <a:r>
                        <a:rPr kumimoji="0" lang="en-GB" sz="14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Maths</a:t>
                      </a:r>
                    </a:p>
                    <a:p>
                      <a:pPr marL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en-GB" sz="1400" b="1" i="0" u="none" strike="noStrike" kern="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Chemistry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2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616090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1545-1640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Physics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Further</a:t>
                      </a:r>
                      <a:r>
                        <a:rPr kumimoji="0" lang="en-GB" sz="14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Maths</a:t>
                      </a:r>
                    </a:p>
                    <a:p>
                      <a:pPr marL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en-GB" sz="1400" b="1" i="0" u="none" strike="noStrike" kern="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Bebas Kai" panose="04050603020B02020204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Chemistry</a:t>
                      </a:r>
                      <a:endParaRPr lang="en-GB" sz="2000" b="0" noProof="0" dirty="0">
                        <a:solidFill>
                          <a:schemeClr val="tx1"/>
                        </a:solidFill>
                        <a:effectLst/>
                        <a:latin typeface="Bebas Kai" panose="04050603020B02020204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72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732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36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2006" y="2304008"/>
            <a:ext cx="10189388" cy="5463540"/>
            <a:chOff x="252006" y="2304008"/>
            <a:chExt cx="10189388" cy="5463540"/>
          </a:xfrm>
        </p:grpSpPr>
        <p:sp>
          <p:nvSpPr>
            <p:cNvPr id="3" name="object 3"/>
            <p:cNvSpPr/>
            <p:nvPr/>
          </p:nvSpPr>
          <p:spPr>
            <a:xfrm>
              <a:off x="2484844" y="2304008"/>
              <a:ext cx="7956550" cy="5463540"/>
            </a:xfrm>
            <a:custGeom>
              <a:avLst/>
              <a:gdLst/>
              <a:ahLst/>
              <a:cxnLst/>
              <a:rect l="l" t="t" r="r" b="b"/>
              <a:pathLst>
                <a:path w="7956550" h="5463540">
                  <a:moveTo>
                    <a:pt x="7956003" y="0"/>
                  </a:moveTo>
                  <a:lnTo>
                    <a:pt x="0" y="0"/>
                  </a:lnTo>
                  <a:lnTo>
                    <a:pt x="0" y="5462993"/>
                  </a:lnTo>
                  <a:lnTo>
                    <a:pt x="7956003" y="5462993"/>
                  </a:lnTo>
                  <a:lnTo>
                    <a:pt x="7956003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2006" y="2304008"/>
              <a:ext cx="2196465" cy="5463540"/>
            </a:xfrm>
            <a:custGeom>
              <a:avLst/>
              <a:gdLst/>
              <a:ahLst/>
              <a:cxnLst/>
              <a:rect l="l" t="t" r="r" b="b"/>
              <a:pathLst>
                <a:path w="2196465" h="5463540">
                  <a:moveTo>
                    <a:pt x="2195995" y="0"/>
                  </a:moveTo>
                  <a:lnTo>
                    <a:pt x="0" y="0"/>
                  </a:lnTo>
                  <a:lnTo>
                    <a:pt x="0" y="5462993"/>
                  </a:lnTo>
                  <a:lnTo>
                    <a:pt x="2195995" y="5462993"/>
                  </a:lnTo>
                  <a:lnTo>
                    <a:pt x="2195995" y="0"/>
                  </a:lnTo>
                  <a:close/>
                </a:path>
              </a:pathLst>
            </a:custGeom>
            <a:solidFill>
              <a:srgbClr val="B1C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3349" y="390692"/>
            <a:ext cx="1201323" cy="134113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9298" y="714271"/>
            <a:ext cx="4650201" cy="1619354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 marR="5080">
              <a:lnSpc>
                <a:spcPct val="72200"/>
              </a:lnSpc>
              <a:spcBef>
                <a:spcPts val="2100"/>
              </a:spcBef>
            </a:pPr>
            <a:r>
              <a:rPr lang="en-GB" spc="-60" dirty="0">
                <a:solidFill>
                  <a:srgbClr val="B1CAB9"/>
                </a:solidFill>
              </a:rPr>
              <a:t>How are A Levels Assessed?</a:t>
            </a:r>
            <a:endParaRPr spc="-10" dirty="0">
              <a:solidFill>
                <a:srgbClr val="B1CAB9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80000" y="2709696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80000" y="4314825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0000" y="5915025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19993" y="0"/>
                </a:lnTo>
              </a:path>
            </a:pathLst>
          </a:custGeom>
          <a:ln w="25400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867300" y="2902585"/>
            <a:ext cx="4320540" cy="116647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l">
              <a:lnSpc>
                <a:spcPts val="3000"/>
              </a:lnSpc>
              <a:spcBef>
                <a:spcPts val="1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is primarily via final exams at the end of the course</a:t>
            </a:r>
            <a:endParaRPr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67300" y="4519952"/>
            <a:ext cx="4333240" cy="116647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l">
              <a:lnSpc>
                <a:spcPts val="3000"/>
              </a:lnSpc>
              <a:spcBef>
                <a:spcPts val="100"/>
              </a:spcBef>
            </a:pPr>
            <a:r>
              <a:rPr lang="en-GB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subjects will also include a non-exam assessment such as a coursework assignment</a:t>
            </a:r>
            <a:endParaRPr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DB8673-FCFE-4AC2-BD7E-16D73AEEAF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4" t="9145"/>
          <a:stretch/>
        </p:blipFill>
        <p:spPr>
          <a:xfrm>
            <a:off x="5740189" y="408351"/>
            <a:ext cx="4953211" cy="788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923</TotalTime>
  <Words>780</Words>
  <Application>Microsoft Office PowerPoint</Application>
  <PresentationFormat>Custom</PresentationFormat>
  <Paragraphs>242</Paragraphs>
  <Slides>14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Bebas Kai</vt:lpstr>
      <vt:lpstr>Arial</vt:lpstr>
      <vt:lpstr>Calibri</vt:lpstr>
      <vt:lpstr>Office Theme</vt:lpstr>
      <vt:lpstr>A Guide to  a Levels</vt:lpstr>
      <vt:lpstr>What are  A Levels?</vt:lpstr>
      <vt:lpstr>How many A Levels can you do?</vt:lpstr>
      <vt:lpstr>How is an  a level taught?</vt:lpstr>
      <vt:lpstr>A BROAD CURRICULUM</vt:lpstr>
      <vt:lpstr>A Mixed study programme</vt:lpstr>
      <vt:lpstr>SAMPLE TIMETABLE</vt:lpstr>
      <vt:lpstr>SAMPLE TIMETABLE</vt:lpstr>
      <vt:lpstr>How are A Levels Assessed?</vt:lpstr>
      <vt:lpstr>WHAT SUBJECTS SHOULD I CHOOSE?</vt:lpstr>
      <vt:lpstr>WHAT SUBJECTS SHOULD I CHOOSE?</vt:lpstr>
      <vt:lpstr>ENTRY REQUIREMENTS</vt:lpstr>
      <vt:lpstr>Progression</vt:lpstr>
      <vt:lpstr>Thank 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</dc:title>
  <dc:creator>Lacey Callanan</dc:creator>
  <cp:lastModifiedBy>Emily Vadis</cp:lastModifiedBy>
  <cp:revision>62</cp:revision>
  <dcterms:created xsi:type="dcterms:W3CDTF">2023-06-19T17:57:20Z</dcterms:created>
  <dcterms:modified xsi:type="dcterms:W3CDTF">2026-06-18T16:25:06Z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2023-06-19T00:00:00Z</vt:filetime>
  </property>
  <property fmtid="{D5CDD505-2E9C-101B-9397-08002B2CF9AE}" pid="3" name="Creator">
    <vt:lpwstr>Adobe InDesign 18.3 (Macintosh)</vt:lpwstr>
  </property>
  <property fmtid="{D5CDD505-2E9C-101B-9397-08002B2CF9AE}" pid="4" name="LastSaved">
    <vt:filetime>2023-06-19T00:00:00Z</vt:filetime>
  </property>
  <property fmtid="{D5CDD505-2E9C-101B-9397-08002B2CF9AE}" pid="5" name="Producer">
    <vt:lpwstr>Adobe PDF Library 17.0</vt:lpwstr>
  </property>
</Properties>
</file>