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 id="268" r:id="rId7"/>
    <p:sldId id="262" r:id="rId8"/>
    <p:sldId id="256" r:id="rId9"/>
    <p:sldId id="257" r:id="rId10"/>
    <p:sldId id="258" r:id="rId11"/>
    <p:sldId id="259" r:id="rId12"/>
    <p:sldId id="260"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77FBB-5B6A-4F99-AA4A-2B62CF393890}" v="2515" dt="2019-04-30T18:25:54.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87" d="100"/>
          <a:sy n="87"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CAB7AB-76EA-4DC1-9C1C-9BF05A127DE8}"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285612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AB7AB-76EA-4DC1-9C1C-9BF05A127DE8}"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82412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AB7AB-76EA-4DC1-9C1C-9BF05A127DE8}"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804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AB7AB-76EA-4DC1-9C1C-9BF05A127DE8}"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324120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AB7AB-76EA-4DC1-9C1C-9BF05A127DE8}"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158295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AB7AB-76EA-4DC1-9C1C-9BF05A127DE8}"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302576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AB7AB-76EA-4DC1-9C1C-9BF05A127DE8}" type="datetimeFigureOut">
              <a:rPr lang="en-GB" smtClean="0"/>
              <a:t>03/05/2019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323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AB7AB-76EA-4DC1-9C1C-9BF05A127DE8}" type="datetimeFigureOut">
              <a:rPr lang="en-GB" smtClean="0"/>
              <a:t>03/05/2019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413561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AB7AB-76EA-4DC1-9C1C-9BF05A127DE8}" type="datetimeFigureOut">
              <a:rPr lang="en-GB" smtClean="0"/>
              <a:t>03/05/2019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174421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AB7AB-76EA-4DC1-9C1C-9BF05A127DE8}"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64371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AB7AB-76EA-4DC1-9C1C-9BF05A127DE8}"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AD2111-A83E-4AE2-BD29-4C35470476BE}" type="slidenum">
              <a:rPr lang="en-GB" smtClean="0"/>
              <a:t>‹#›</a:t>
            </a:fld>
            <a:endParaRPr lang="en-GB"/>
          </a:p>
        </p:txBody>
      </p:sp>
    </p:spTree>
    <p:extLst>
      <p:ext uri="{BB962C8B-B14F-4D97-AF65-F5344CB8AC3E}">
        <p14:creationId xmlns:p14="http://schemas.microsoft.com/office/powerpoint/2010/main" val="259824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AB7AB-76EA-4DC1-9C1C-9BF05A127DE8}" type="datetimeFigureOut">
              <a:rPr lang="en-GB" smtClean="0"/>
              <a:t>03/05/2019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D2111-A83E-4AE2-BD29-4C35470476BE}" type="slidenum">
              <a:rPr lang="en-GB" smtClean="0"/>
              <a:t>‹#›</a:t>
            </a:fld>
            <a:endParaRPr lang="en-GB"/>
          </a:p>
        </p:txBody>
      </p:sp>
    </p:spTree>
    <p:extLst>
      <p:ext uri="{BB962C8B-B14F-4D97-AF65-F5344CB8AC3E}">
        <p14:creationId xmlns:p14="http://schemas.microsoft.com/office/powerpoint/2010/main" val="1628008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86" t="18759" r="26798" b="26542"/>
          <a:stretch/>
        </p:blipFill>
        <p:spPr bwMode="auto">
          <a:xfrm>
            <a:off x="170793" y="82768"/>
            <a:ext cx="8824534" cy="661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54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C3F4B-8C8E-4366-ADB9-16753E11BD0F}"/>
              </a:ext>
            </a:extLst>
          </p:cNvPr>
          <p:cNvPicPr>
            <a:picLocks noChangeAspect="1"/>
          </p:cNvPicPr>
          <p:nvPr/>
        </p:nvPicPr>
        <p:blipFill>
          <a:blip r:embed="rId2"/>
          <a:stretch>
            <a:fillRect/>
          </a:stretch>
        </p:blipFill>
        <p:spPr>
          <a:xfrm>
            <a:off x="1526005" y="0"/>
            <a:ext cx="6106861" cy="6858000"/>
          </a:xfrm>
          <a:prstGeom prst="rect">
            <a:avLst/>
          </a:prstGeom>
        </p:spPr>
      </p:pic>
      <p:sp>
        <p:nvSpPr>
          <p:cNvPr id="3" name="Rectangle 2">
            <a:extLst>
              <a:ext uri="{FF2B5EF4-FFF2-40B4-BE49-F238E27FC236}">
                <a16:creationId xmlns:a16="http://schemas.microsoft.com/office/drawing/2014/main" id="{253902D2-D8BF-477C-8834-28CFAE25FA7F}"/>
              </a:ext>
            </a:extLst>
          </p:cNvPr>
          <p:cNvSpPr/>
          <p:nvPr/>
        </p:nvSpPr>
        <p:spPr>
          <a:xfrm>
            <a:off x="2462645" y="238991"/>
            <a:ext cx="732560"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65DA4A-9EF0-4340-8C4F-92EE67093A39}"/>
              </a:ext>
            </a:extLst>
          </p:cNvPr>
          <p:cNvSpPr/>
          <p:nvPr/>
        </p:nvSpPr>
        <p:spPr>
          <a:xfrm>
            <a:off x="4979350" y="238991"/>
            <a:ext cx="2148928"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12D62E-437D-4F32-BFE7-25F9F80E85FA}"/>
              </a:ext>
            </a:extLst>
          </p:cNvPr>
          <p:cNvSpPr/>
          <p:nvPr/>
        </p:nvSpPr>
        <p:spPr>
          <a:xfrm>
            <a:off x="4223417" y="704611"/>
            <a:ext cx="1369073"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E7DB99-31A0-4354-BF54-A14198201D89}"/>
              </a:ext>
            </a:extLst>
          </p:cNvPr>
          <p:cNvCxnSpPr/>
          <p:nvPr/>
        </p:nvCxnSpPr>
        <p:spPr>
          <a:xfrm>
            <a:off x="5759204" y="876061"/>
            <a:ext cx="13690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7349D2-12FC-4CB9-9A42-131FA5C0180E}"/>
              </a:ext>
            </a:extLst>
          </p:cNvPr>
          <p:cNvCxnSpPr>
            <a:cxnSpLocks/>
          </p:cNvCxnSpPr>
          <p:nvPr/>
        </p:nvCxnSpPr>
        <p:spPr>
          <a:xfrm>
            <a:off x="2462645" y="1033513"/>
            <a:ext cx="104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FA156-47B7-4D1C-A80C-AF2AA5474284}"/>
              </a:ext>
            </a:extLst>
          </p:cNvPr>
          <p:cNvCxnSpPr>
            <a:cxnSpLocks/>
          </p:cNvCxnSpPr>
          <p:nvPr/>
        </p:nvCxnSpPr>
        <p:spPr>
          <a:xfrm>
            <a:off x="3648338" y="1033513"/>
            <a:ext cx="1331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E2C8C7C-406F-4A63-8FA2-7BC1F84EE157}"/>
              </a:ext>
            </a:extLst>
          </p:cNvPr>
          <p:cNvSpPr/>
          <p:nvPr/>
        </p:nvSpPr>
        <p:spPr>
          <a:xfrm>
            <a:off x="6830214" y="929556"/>
            <a:ext cx="759852" cy="3565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9296B68-15EC-48C2-8337-16E4FD76D620}"/>
              </a:ext>
            </a:extLst>
          </p:cNvPr>
          <p:cNvSpPr/>
          <p:nvPr/>
        </p:nvSpPr>
        <p:spPr>
          <a:xfrm>
            <a:off x="2359253" y="1328659"/>
            <a:ext cx="1672190" cy="449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D97A4AC-6E34-417D-85A4-7C4A35F95B3D}"/>
              </a:ext>
            </a:extLst>
          </p:cNvPr>
          <p:cNvSpPr txBox="1"/>
          <p:nvPr/>
        </p:nvSpPr>
        <p:spPr>
          <a:xfrm>
            <a:off x="4107223" y="1289666"/>
            <a:ext cx="2839186" cy="307777"/>
          </a:xfrm>
          <a:prstGeom prst="rect">
            <a:avLst/>
          </a:prstGeom>
          <a:noFill/>
          <a:ln w="19050">
            <a:solidFill>
              <a:srgbClr val="0000CC"/>
            </a:solidFill>
          </a:ln>
        </p:spPr>
        <p:txBody>
          <a:bodyPr wrap="square" rtlCol="0">
            <a:spAutoFit/>
          </a:bodyPr>
          <a:lstStyle/>
          <a:p>
            <a:pPr algn="ctr"/>
            <a:r>
              <a:rPr lang="en-GB" sz="1400" b="1" dirty="0">
                <a:solidFill>
                  <a:srgbClr val="0000CC"/>
                </a:solidFill>
              </a:rPr>
              <a:t>Sahel Region, Sahara Desert, Africa</a:t>
            </a:r>
          </a:p>
        </p:txBody>
      </p:sp>
      <p:sp>
        <p:nvSpPr>
          <p:cNvPr id="6" name="TextBox 5">
            <a:extLst>
              <a:ext uri="{FF2B5EF4-FFF2-40B4-BE49-F238E27FC236}">
                <a16:creationId xmlns:a16="http://schemas.microsoft.com/office/drawing/2014/main" id="{6600166C-F111-4F1C-9768-74F772C24568}"/>
              </a:ext>
            </a:extLst>
          </p:cNvPr>
          <p:cNvSpPr txBox="1"/>
          <p:nvPr/>
        </p:nvSpPr>
        <p:spPr>
          <a:xfrm>
            <a:off x="2462644" y="3817224"/>
            <a:ext cx="5127421" cy="923330"/>
          </a:xfrm>
          <a:prstGeom prst="rect">
            <a:avLst/>
          </a:prstGeom>
          <a:solidFill>
            <a:schemeClr val="bg2"/>
          </a:solidFill>
          <a:ln>
            <a:solidFill>
              <a:schemeClr val="tx1"/>
            </a:solidFill>
          </a:ln>
        </p:spPr>
        <p:txBody>
          <a:bodyPr wrap="square" rtlCol="0">
            <a:spAutoFit/>
          </a:bodyPr>
          <a:lstStyle/>
          <a:p>
            <a:pPr algn="just"/>
            <a:r>
              <a:rPr lang="en-GB" dirty="0"/>
              <a:t>The Sahel Region is at risk of environmental damage called desertification.  This is the process whereby the land turns to desert.</a:t>
            </a:r>
          </a:p>
        </p:txBody>
      </p:sp>
      <p:sp>
        <p:nvSpPr>
          <p:cNvPr id="16" name="TextBox 15">
            <a:extLst>
              <a:ext uri="{FF2B5EF4-FFF2-40B4-BE49-F238E27FC236}">
                <a16:creationId xmlns:a16="http://schemas.microsoft.com/office/drawing/2014/main" id="{C900D38F-D14E-41B9-9687-66C4B753F5FA}"/>
              </a:ext>
            </a:extLst>
          </p:cNvPr>
          <p:cNvSpPr txBox="1"/>
          <p:nvPr/>
        </p:nvSpPr>
        <p:spPr>
          <a:xfrm>
            <a:off x="2462645" y="1885849"/>
            <a:ext cx="5127421" cy="646331"/>
          </a:xfrm>
          <a:prstGeom prst="rect">
            <a:avLst/>
          </a:prstGeom>
          <a:solidFill>
            <a:schemeClr val="bg2"/>
          </a:solidFill>
          <a:ln>
            <a:solidFill>
              <a:schemeClr val="tx1"/>
            </a:solidFill>
          </a:ln>
        </p:spPr>
        <p:txBody>
          <a:bodyPr wrap="square" rtlCol="0">
            <a:spAutoFit/>
          </a:bodyPr>
          <a:lstStyle/>
          <a:p>
            <a:pPr algn="just"/>
            <a:r>
              <a:rPr lang="en-GB" b="1" dirty="0"/>
              <a:t>1</a:t>
            </a:r>
            <a:r>
              <a:rPr lang="en-GB" b="1" baseline="30000" dirty="0"/>
              <a:t>st</a:t>
            </a:r>
            <a:r>
              <a:rPr lang="en-GB" b="1" dirty="0"/>
              <a:t> job </a:t>
            </a:r>
            <a:r>
              <a:rPr lang="en-GB" dirty="0"/>
              <a:t>– identify the risk of </a:t>
            </a:r>
            <a:r>
              <a:rPr lang="en-GB" b="1" dirty="0"/>
              <a:t>environmental damage – what environmental damage is taking place? </a:t>
            </a:r>
          </a:p>
        </p:txBody>
      </p:sp>
      <p:sp>
        <p:nvSpPr>
          <p:cNvPr id="17" name="TextBox 16">
            <a:extLst>
              <a:ext uri="{FF2B5EF4-FFF2-40B4-BE49-F238E27FC236}">
                <a16:creationId xmlns:a16="http://schemas.microsoft.com/office/drawing/2014/main" id="{BD8609D4-1197-4FD9-B1BA-8A8936DBED8D}"/>
              </a:ext>
            </a:extLst>
          </p:cNvPr>
          <p:cNvSpPr txBox="1"/>
          <p:nvPr/>
        </p:nvSpPr>
        <p:spPr>
          <a:xfrm>
            <a:off x="2462645" y="2602936"/>
            <a:ext cx="5127421" cy="369332"/>
          </a:xfrm>
          <a:prstGeom prst="rect">
            <a:avLst/>
          </a:prstGeom>
          <a:solidFill>
            <a:schemeClr val="bg2"/>
          </a:solidFill>
          <a:ln>
            <a:solidFill>
              <a:schemeClr val="tx1"/>
            </a:solidFill>
          </a:ln>
        </p:spPr>
        <p:txBody>
          <a:bodyPr wrap="square" rtlCol="0">
            <a:spAutoFit/>
          </a:bodyPr>
          <a:lstStyle/>
          <a:p>
            <a:r>
              <a:rPr lang="en-GB" b="1" dirty="0"/>
              <a:t>Clue: </a:t>
            </a:r>
            <a:r>
              <a:rPr lang="en-GB" b="1" i="1" dirty="0">
                <a:solidFill>
                  <a:srgbClr val="0000CC"/>
                </a:solidFill>
              </a:rPr>
              <a:t>Process by which land is turning to desert</a:t>
            </a:r>
          </a:p>
        </p:txBody>
      </p:sp>
      <p:sp>
        <p:nvSpPr>
          <p:cNvPr id="9" name="TextBox 8">
            <a:extLst>
              <a:ext uri="{FF2B5EF4-FFF2-40B4-BE49-F238E27FC236}">
                <a16:creationId xmlns:a16="http://schemas.microsoft.com/office/drawing/2014/main" id="{2C7D0595-D8FB-4BC6-896D-928C66860604}"/>
              </a:ext>
            </a:extLst>
          </p:cNvPr>
          <p:cNvSpPr txBox="1"/>
          <p:nvPr/>
        </p:nvSpPr>
        <p:spPr>
          <a:xfrm>
            <a:off x="2462644" y="3046316"/>
            <a:ext cx="5127421" cy="646331"/>
          </a:xfrm>
          <a:prstGeom prst="rect">
            <a:avLst/>
          </a:prstGeom>
          <a:solidFill>
            <a:schemeClr val="bg2"/>
          </a:solidFill>
          <a:ln>
            <a:solidFill>
              <a:schemeClr val="tx1"/>
            </a:solidFill>
          </a:ln>
        </p:spPr>
        <p:txBody>
          <a:bodyPr wrap="square" rtlCol="0">
            <a:spAutoFit/>
          </a:bodyPr>
          <a:lstStyle/>
          <a:p>
            <a:pPr algn="just"/>
            <a:r>
              <a:rPr lang="en-GB" b="1" dirty="0">
                <a:solidFill>
                  <a:srgbClr val="FF0000"/>
                </a:solidFill>
              </a:rPr>
              <a:t>Opening Statement showing understanding of what the risk is and where</a:t>
            </a:r>
          </a:p>
        </p:txBody>
      </p:sp>
      <p:pic>
        <p:nvPicPr>
          <p:cNvPr id="18" name="Picture 17" descr="A close up of a sign&#10;&#10;Description automatically generated">
            <a:extLst>
              <a:ext uri="{FF2B5EF4-FFF2-40B4-BE49-F238E27FC236}">
                <a16:creationId xmlns:a16="http://schemas.microsoft.com/office/drawing/2014/main" id="{FBDFBDD6-DAE8-483A-BE3A-F0BB01732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3576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6" grpId="0" animBg="1"/>
      <p:bldP spid="1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C3F4B-8C8E-4366-ADB9-16753E11BD0F}"/>
              </a:ext>
            </a:extLst>
          </p:cNvPr>
          <p:cNvPicPr>
            <a:picLocks noChangeAspect="1"/>
          </p:cNvPicPr>
          <p:nvPr/>
        </p:nvPicPr>
        <p:blipFill>
          <a:blip r:embed="rId2"/>
          <a:stretch>
            <a:fillRect/>
          </a:stretch>
        </p:blipFill>
        <p:spPr>
          <a:xfrm>
            <a:off x="1518569" y="0"/>
            <a:ext cx="6106861" cy="6858000"/>
          </a:xfrm>
          <a:prstGeom prst="rect">
            <a:avLst/>
          </a:prstGeom>
        </p:spPr>
      </p:pic>
      <p:sp>
        <p:nvSpPr>
          <p:cNvPr id="3" name="Rectangle 2">
            <a:extLst>
              <a:ext uri="{FF2B5EF4-FFF2-40B4-BE49-F238E27FC236}">
                <a16:creationId xmlns:a16="http://schemas.microsoft.com/office/drawing/2014/main" id="{253902D2-D8BF-477C-8834-28CFAE25FA7F}"/>
              </a:ext>
            </a:extLst>
          </p:cNvPr>
          <p:cNvSpPr/>
          <p:nvPr/>
        </p:nvSpPr>
        <p:spPr>
          <a:xfrm>
            <a:off x="2462645" y="238991"/>
            <a:ext cx="732560"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65DA4A-9EF0-4340-8C4F-92EE67093A39}"/>
              </a:ext>
            </a:extLst>
          </p:cNvPr>
          <p:cNvSpPr/>
          <p:nvPr/>
        </p:nvSpPr>
        <p:spPr>
          <a:xfrm>
            <a:off x="4979350" y="238991"/>
            <a:ext cx="2148928"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12D62E-437D-4F32-BFE7-25F9F80E85FA}"/>
              </a:ext>
            </a:extLst>
          </p:cNvPr>
          <p:cNvSpPr/>
          <p:nvPr/>
        </p:nvSpPr>
        <p:spPr>
          <a:xfrm>
            <a:off x="4223417" y="704611"/>
            <a:ext cx="1369073"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E7DB99-31A0-4354-BF54-A14198201D89}"/>
              </a:ext>
            </a:extLst>
          </p:cNvPr>
          <p:cNvCxnSpPr/>
          <p:nvPr/>
        </p:nvCxnSpPr>
        <p:spPr>
          <a:xfrm>
            <a:off x="5759204" y="876061"/>
            <a:ext cx="13690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7349D2-12FC-4CB9-9A42-131FA5C0180E}"/>
              </a:ext>
            </a:extLst>
          </p:cNvPr>
          <p:cNvCxnSpPr>
            <a:cxnSpLocks/>
          </p:cNvCxnSpPr>
          <p:nvPr/>
        </p:nvCxnSpPr>
        <p:spPr>
          <a:xfrm>
            <a:off x="2462645" y="1033513"/>
            <a:ext cx="104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FA156-47B7-4D1C-A80C-AF2AA5474284}"/>
              </a:ext>
            </a:extLst>
          </p:cNvPr>
          <p:cNvCxnSpPr>
            <a:cxnSpLocks/>
          </p:cNvCxnSpPr>
          <p:nvPr/>
        </p:nvCxnSpPr>
        <p:spPr>
          <a:xfrm>
            <a:off x="3648338" y="1033513"/>
            <a:ext cx="1331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E2C8C7C-406F-4A63-8FA2-7BC1F84EE157}"/>
              </a:ext>
            </a:extLst>
          </p:cNvPr>
          <p:cNvSpPr/>
          <p:nvPr/>
        </p:nvSpPr>
        <p:spPr>
          <a:xfrm>
            <a:off x="6830214" y="929556"/>
            <a:ext cx="759852" cy="3565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9296B68-15EC-48C2-8337-16E4FD76D620}"/>
              </a:ext>
            </a:extLst>
          </p:cNvPr>
          <p:cNvSpPr/>
          <p:nvPr/>
        </p:nvSpPr>
        <p:spPr>
          <a:xfrm>
            <a:off x="2359253" y="1328659"/>
            <a:ext cx="1672190" cy="449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46DBB9-C146-4ABE-BC46-D6F02295969D}"/>
              </a:ext>
            </a:extLst>
          </p:cNvPr>
          <p:cNvSpPr txBox="1"/>
          <p:nvPr/>
        </p:nvSpPr>
        <p:spPr>
          <a:xfrm>
            <a:off x="2462645" y="1909175"/>
            <a:ext cx="5127421" cy="1754326"/>
          </a:xfrm>
          <a:prstGeom prst="rect">
            <a:avLst/>
          </a:prstGeom>
          <a:solidFill>
            <a:schemeClr val="bg2"/>
          </a:solidFill>
          <a:ln>
            <a:solidFill>
              <a:schemeClr val="tx1"/>
            </a:solidFill>
          </a:ln>
        </p:spPr>
        <p:txBody>
          <a:bodyPr wrap="square" rtlCol="0">
            <a:spAutoFit/>
          </a:bodyPr>
          <a:lstStyle/>
          <a:p>
            <a:pPr algn="just"/>
            <a:r>
              <a:rPr lang="en-GB" b="1" dirty="0"/>
              <a:t>2</a:t>
            </a:r>
            <a:r>
              <a:rPr lang="en-GB" b="1" baseline="30000" dirty="0"/>
              <a:t>nd</a:t>
            </a:r>
            <a:r>
              <a:rPr lang="en-GB" b="1" dirty="0"/>
              <a:t> Job </a:t>
            </a:r>
            <a:r>
              <a:rPr lang="en-GB" dirty="0"/>
              <a:t>– Identify a </a:t>
            </a:r>
            <a:r>
              <a:rPr lang="en-GB" b="1" dirty="0"/>
              <a:t>management strategy </a:t>
            </a:r>
            <a:r>
              <a:rPr lang="en-GB" dirty="0"/>
              <a:t>used to </a:t>
            </a:r>
            <a:r>
              <a:rPr lang="en-GB" b="1" dirty="0"/>
              <a:t>reduce the risk of desertification</a:t>
            </a:r>
            <a:r>
              <a:rPr lang="en-GB" dirty="0"/>
              <a:t>.</a:t>
            </a:r>
          </a:p>
          <a:p>
            <a:pPr algn="just"/>
            <a:r>
              <a:rPr lang="en-GB" dirty="0"/>
              <a:t>a. How does it work?</a:t>
            </a:r>
          </a:p>
          <a:p>
            <a:pPr algn="just"/>
            <a:r>
              <a:rPr lang="en-GB" dirty="0"/>
              <a:t>b. How important is it?</a:t>
            </a:r>
          </a:p>
          <a:p>
            <a:pPr algn="just"/>
            <a:endParaRPr lang="en-GB" dirty="0"/>
          </a:p>
          <a:p>
            <a:pPr algn="just"/>
            <a:r>
              <a:rPr lang="en-GB" b="1" dirty="0"/>
              <a:t>X2</a:t>
            </a:r>
            <a:r>
              <a:rPr lang="en-GB" dirty="0"/>
              <a:t> of these</a:t>
            </a:r>
          </a:p>
        </p:txBody>
      </p:sp>
      <p:sp>
        <p:nvSpPr>
          <p:cNvPr id="16" name="TextBox 15">
            <a:extLst>
              <a:ext uri="{FF2B5EF4-FFF2-40B4-BE49-F238E27FC236}">
                <a16:creationId xmlns:a16="http://schemas.microsoft.com/office/drawing/2014/main" id="{BA3443E9-E6AA-47BF-8FCE-320BD8D05735}"/>
              </a:ext>
            </a:extLst>
          </p:cNvPr>
          <p:cNvSpPr txBox="1"/>
          <p:nvPr/>
        </p:nvSpPr>
        <p:spPr>
          <a:xfrm>
            <a:off x="2450533" y="4029745"/>
            <a:ext cx="5127421" cy="2308324"/>
          </a:xfrm>
          <a:prstGeom prst="rect">
            <a:avLst/>
          </a:prstGeom>
          <a:solidFill>
            <a:schemeClr val="bg2"/>
          </a:solidFill>
          <a:ln>
            <a:solidFill>
              <a:schemeClr val="tx1"/>
            </a:solidFill>
          </a:ln>
        </p:spPr>
        <p:txBody>
          <a:bodyPr wrap="square" rtlCol="0">
            <a:spAutoFit/>
          </a:bodyPr>
          <a:lstStyle/>
          <a:p>
            <a:pPr algn="just"/>
            <a:r>
              <a:rPr lang="en-GB" b="1" dirty="0"/>
              <a:t>Strategies?</a:t>
            </a:r>
          </a:p>
          <a:p>
            <a:pPr marL="342900" indent="-342900" algn="just">
              <a:buAutoNum type="arabicPeriod"/>
            </a:pPr>
            <a:r>
              <a:rPr lang="en-GB" b="1" dirty="0"/>
              <a:t>‘Magic Stones’ aka Low Stone Walls</a:t>
            </a:r>
          </a:p>
          <a:p>
            <a:pPr marL="342900" indent="-342900" algn="just">
              <a:buAutoNum type="arabicPeriod"/>
            </a:pPr>
            <a:r>
              <a:rPr lang="en-GB" b="1" dirty="0"/>
              <a:t>Planting trees – e.g. Acacia Gum Trees</a:t>
            </a:r>
          </a:p>
          <a:p>
            <a:pPr marL="342900" indent="-342900" algn="just">
              <a:buAutoNum type="arabicPeriod"/>
            </a:pPr>
            <a:endParaRPr lang="en-GB" b="1" dirty="0"/>
          </a:p>
          <a:p>
            <a:pPr algn="just"/>
            <a:r>
              <a:rPr lang="en-GB" b="1" dirty="0"/>
              <a:t>Others…..</a:t>
            </a:r>
          </a:p>
          <a:p>
            <a:pPr algn="just"/>
            <a:r>
              <a:rPr lang="en-GB" b="1" dirty="0"/>
              <a:t>3. National Parks and Reserves</a:t>
            </a:r>
          </a:p>
          <a:p>
            <a:pPr algn="just"/>
            <a:r>
              <a:rPr lang="en-GB" b="1" dirty="0"/>
              <a:t>4. Water and Soil Management</a:t>
            </a:r>
          </a:p>
          <a:p>
            <a:pPr marL="342900" indent="-342900" algn="just">
              <a:buAutoNum type="arabicPeriod"/>
            </a:pPr>
            <a:endParaRPr lang="en-GB" b="1" dirty="0"/>
          </a:p>
        </p:txBody>
      </p:sp>
      <p:pic>
        <p:nvPicPr>
          <p:cNvPr id="17" name="Picture 16" descr="A close up of a sign&#10;&#10;Description automatically generated">
            <a:extLst>
              <a:ext uri="{FF2B5EF4-FFF2-40B4-BE49-F238E27FC236}">
                <a16:creationId xmlns:a16="http://schemas.microsoft.com/office/drawing/2014/main" id="{A8EE8B82-7F8F-481F-B81A-0559D3BF7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263539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C3F4B-8C8E-4366-ADB9-16753E11BD0F}"/>
              </a:ext>
            </a:extLst>
          </p:cNvPr>
          <p:cNvPicPr>
            <a:picLocks noChangeAspect="1"/>
          </p:cNvPicPr>
          <p:nvPr/>
        </p:nvPicPr>
        <p:blipFill>
          <a:blip r:embed="rId2"/>
          <a:stretch>
            <a:fillRect/>
          </a:stretch>
        </p:blipFill>
        <p:spPr>
          <a:xfrm>
            <a:off x="1518569" y="0"/>
            <a:ext cx="6106861" cy="6858000"/>
          </a:xfrm>
          <a:prstGeom prst="rect">
            <a:avLst/>
          </a:prstGeom>
        </p:spPr>
      </p:pic>
      <p:sp>
        <p:nvSpPr>
          <p:cNvPr id="3" name="Rectangle 2">
            <a:extLst>
              <a:ext uri="{FF2B5EF4-FFF2-40B4-BE49-F238E27FC236}">
                <a16:creationId xmlns:a16="http://schemas.microsoft.com/office/drawing/2014/main" id="{253902D2-D8BF-477C-8834-28CFAE25FA7F}"/>
              </a:ext>
            </a:extLst>
          </p:cNvPr>
          <p:cNvSpPr/>
          <p:nvPr/>
        </p:nvSpPr>
        <p:spPr>
          <a:xfrm>
            <a:off x="2462645" y="238991"/>
            <a:ext cx="732560"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65DA4A-9EF0-4340-8C4F-92EE67093A39}"/>
              </a:ext>
            </a:extLst>
          </p:cNvPr>
          <p:cNvSpPr/>
          <p:nvPr/>
        </p:nvSpPr>
        <p:spPr>
          <a:xfrm>
            <a:off x="4979350" y="238991"/>
            <a:ext cx="2148928"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12D62E-437D-4F32-BFE7-25F9F80E85FA}"/>
              </a:ext>
            </a:extLst>
          </p:cNvPr>
          <p:cNvSpPr/>
          <p:nvPr/>
        </p:nvSpPr>
        <p:spPr>
          <a:xfrm>
            <a:off x="4223417" y="704611"/>
            <a:ext cx="1369073"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E7DB99-31A0-4354-BF54-A14198201D89}"/>
              </a:ext>
            </a:extLst>
          </p:cNvPr>
          <p:cNvCxnSpPr/>
          <p:nvPr/>
        </p:nvCxnSpPr>
        <p:spPr>
          <a:xfrm>
            <a:off x="5759204" y="876061"/>
            <a:ext cx="13690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7349D2-12FC-4CB9-9A42-131FA5C0180E}"/>
              </a:ext>
            </a:extLst>
          </p:cNvPr>
          <p:cNvCxnSpPr>
            <a:cxnSpLocks/>
          </p:cNvCxnSpPr>
          <p:nvPr/>
        </p:nvCxnSpPr>
        <p:spPr>
          <a:xfrm>
            <a:off x="2462645" y="1033513"/>
            <a:ext cx="104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FA156-47B7-4D1C-A80C-AF2AA5474284}"/>
              </a:ext>
            </a:extLst>
          </p:cNvPr>
          <p:cNvCxnSpPr>
            <a:cxnSpLocks/>
          </p:cNvCxnSpPr>
          <p:nvPr/>
        </p:nvCxnSpPr>
        <p:spPr>
          <a:xfrm>
            <a:off x="3648338" y="1033513"/>
            <a:ext cx="1331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E2C8C7C-406F-4A63-8FA2-7BC1F84EE157}"/>
              </a:ext>
            </a:extLst>
          </p:cNvPr>
          <p:cNvSpPr/>
          <p:nvPr/>
        </p:nvSpPr>
        <p:spPr>
          <a:xfrm>
            <a:off x="6830214" y="929556"/>
            <a:ext cx="759852" cy="3565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9296B68-15EC-48C2-8337-16E4FD76D620}"/>
              </a:ext>
            </a:extLst>
          </p:cNvPr>
          <p:cNvSpPr/>
          <p:nvPr/>
        </p:nvSpPr>
        <p:spPr>
          <a:xfrm>
            <a:off x="2359253" y="1328659"/>
            <a:ext cx="1672190" cy="449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46DBB9-C146-4ABE-BC46-D6F02295969D}"/>
              </a:ext>
            </a:extLst>
          </p:cNvPr>
          <p:cNvSpPr txBox="1"/>
          <p:nvPr/>
        </p:nvSpPr>
        <p:spPr>
          <a:xfrm>
            <a:off x="2462645" y="1909175"/>
            <a:ext cx="5127421" cy="4801314"/>
          </a:xfrm>
          <a:prstGeom prst="rect">
            <a:avLst/>
          </a:prstGeom>
          <a:solidFill>
            <a:schemeClr val="bg2"/>
          </a:solidFill>
          <a:ln>
            <a:solidFill>
              <a:schemeClr val="tx1"/>
            </a:solidFill>
          </a:ln>
        </p:spPr>
        <p:txBody>
          <a:bodyPr wrap="square" rtlCol="0">
            <a:spAutoFit/>
          </a:bodyPr>
          <a:lstStyle/>
          <a:p>
            <a:pPr algn="just"/>
            <a:r>
              <a:rPr lang="en-GB" dirty="0"/>
              <a:t>One management strategy used to reduce the risk of desertification is the method called </a:t>
            </a:r>
            <a:r>
              <a:rPr lang="en-GB" b="1" dirty="0"/>
              <a:t>‘Magic Stones’</a:t>
            </a:r>
            <a:r>
              <a:rPr lang="en-GB" dirty="0"/>
              <a:t>.</a:t>
            </a:r>
            <a:r>
              <a:rPr lang="en-GB" b="1" dirty="0"/>
              <a:t> </a:t>
            </a:r>
            <a:r>
              <a:rPr lang="en-GB" dirty="0"/>
              <a:t>Lines of low stone walls have been built by local communities along contour lines using stones from the surrounding area. When the rain comes, the walls trap the water, also preventing the soil from being washed away.  Moisture is therefore held in the soil.  </a:t>
            </a:r>
            <a:r>
              <a:rPr lang="en-GB" b="1" dirty="0"/>
              <a:t>This management strategy is very important</a:t>
            </a:r>
            <a:r>
              <a:rPr lang="en-GB" dirty="0"/>
              <a:t>.  Not only has it helped to </a:t>
            </a:r>
            <a:r>
              <a:rPr lang="en-GB" b="1" dirty="0"/>
              <a:t>reduce desertification by preventing soil erosion</a:t>
            </a:r>
            <a:r>
              <a:rPr lang="en-GB" dirty="0"/>
              <a:t>, but it is also very </a:t>
            </a:r>
            <a:r>
              <a:rPr lang="en-GB" b="1" dirty="0"/>
              <a:t>sustainable</a:t>
            </a:r>
            <a:r>
              <a:rPr lang="en-GB" dirty="0"/>
              <a:t> as it </a:t>
            </a:r>
            <a:r>
              <a:rPr lang="en-GB" b="1" dirty="0"/>
              <a:t>uses appropriate technology</a:t>
            </a:r>
            <a:r>
              <a:rPr lang="en-GB" dirty="0"/>
              <a:t>.  In areas of the </a:t>
            </a:r>
            <a:r>
              <a:rPr lang="en-GB" b="1" dirty="0"/>
              <a:t>Sahel</a:t>
            </a:r>
            <a:r>
              <a:rPr lang="en-GB" dirty="0"/>
              <a:t> where it has been implemented, farmers have been able to increase their crop yields by up to 50%.  </a:t>
            </a:r>
            <a:r>
              <a:rPr lang="en-GB" b="1" dirty="0">
                <a:solidFill>
                  <a:srgbClr val="0000CC"/>
                </a:solidFill>
              </a:rPr>
              <a:t>This means that </a:t>
            </a:r>
            <a:r>
              <a:rPr lang="en-GB" dirty="0"/>
              <a:t>there is enough food to feed the population in the region, </a:t>
            </a:r>
            <a:r>
              <a:rPr lang="en-GB" b="1" dirty="0">
                <a:solidFill>
                  <a:srgbClr val="0000CC"/>
                </a:solidFill>
              </a:rPr>
              <a:t>therefore</a:t>
            </a:r>
            <a:r>
              <a:rPr lang="en-GB" dirty="0"/>
              <a:t> preventing </a:t>
            </a:r>
            <a:r>
              <a:rPr lang="en-GB" b="1" dirty="0"/>
              <a:t>food insecurity </a:t>
            </a:r>
            <a:r>
              <a:rPr lang="en-GB" dirty="0"/>
              <a:t>and famine from occurring.</a:t>
            </a:r>
          </a:p>
        </p:txBody>
      </p:sp>
      <p:pic>
        <p:nvPicPr>
          <p:cNvPr id="12" name="Picture 11" descr="A close up of a sign&#10;&#10;Description automatically generated">
            <a:extLst>
              <a:ext uri="{FF2B5EF4-FFF2-40B4-BE49-F238E27FC236}">
                <a16:creationId xmlns:a16="http://schemas.microsoft.com/office/drawing/2014/main" id="{09A0B6FE-B96D-4D81-8FAD-841C8CB1C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31428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C3F4B-8C8E-4366-ADB9-16753E11BD0F}"/>
              </a:ext>
            </a:extLst>
          </p:cNvPr>
          <p:cNvPicPr>
            <a:picLocks noChangeAspect="1"/>
          </p:cNvPicPr>
          <p:nvPr/>
        </p:nvPicPr>
        <p:blipFill>
          <a:blip r:embed="rId2"/>
          <a:stretch>
            <a:fillRect/>
          </a:stretch>
        </p:blipFill>
        <p:spPr>
          <a:xfrm>
            <a:off x="1518569" y="0"/>
            <a:ext cx="6106861" cy="6858000"/>
          </a:xfrm>
          <a:prstGeom prst="rect">
            <a:avLst/>
          </a:prstGeom>
        </p:spPr>
      </p:pic>
      <p:sp>
        <p:nvSpPr>
          <p:cNvPr id="3" name="Rectangle 2">
            <a:extLst>
              <a:ext uri="{FF2B5EF4-FFF2-40B4-BE49-F238E27FC236}">
                <a16:creationId xmlns:a16="http://schemas.microsoft.com/office/drawing/2014/main" id="{253902D2-D8BF-477C-8834-28CFAE25FA7F}"/>
              </a:ext>
            </a:extLst>
          </p:cNvPr>
          <p:cNvSpPr/>
          <p:nvPr/>
        </p:nvSpPr>
        <p:spPr>
          <a:xfrm>
            <a:off x="2462645" y="238991"/>
            <a:ext cx="732560"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65DA4A-9EF0-4340-8C4F-92EE67093A39}"/>
              </a:ext>
            </a:extLst>
          </p:cNvPr>
          <p:cNvSpPr/>
          <p:nvPr/>
        </p:nvSpPr>
        <p:spPr>
          <a:xfrm>
            <a:off x="4979350" y="238991"/>
            <a:ext cx="2148928"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12D62E-437D-4F32-BFE7-25F9F80E85FA}"/>
              </a:ext>
            </a:extLst>
          </p:cNvPr>
          <p:cNvSpPr/>
          <p:nvPr/>
        </p:nvSpPr>
        <p:spPr>
          <a:xfrm>
            <a:off x="4223417" y="704611"/>
            <a:ext cx="1369073"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E7DB99-31A0-4354-BF54-A14198201D89}"/>
              </a:ext>
            </a:extLst>
          </p:cNvPr>
          <p:cNvCxnSpPr/>
          <p:nvPr/>
        </p:nvCxnSpPr>
        <p:spPr>
          <a:xfrm>
            <a:off x="5759204" y="876061"/>
            <a:ext cx="13690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7349D2-12FC-4CB9-9A42-131FA5C0180E}"/>
              </a:ext>
            </a:extLst>
          </p:cNvPr>
          <p:cNvCxnSpPr>
            <a:cxnSpLocks/>
          </p:cNvCxnSpPr>
          <p:nvPr/>
        </p:nvCxnSpPr>
        <p:spPr>
          <a:xfrm>
            <a:off x="2462645" y="1033513"/>
            <a:ext cx="104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FA156-47B7-4D1C-A80C-AF2AA5474284}"/>
              </a:ext>
            </a:extLst>
          </p:cNvPr>
          <p:cNvCxnSpPr>
            <a:cxnSpLocks/>
          </p:cNvCxnSpPr>
          <p:nvPr/>
        </p:nvCxnSpPr>
        <p:spPr>
          <a:xfrm>
            <a:off x="3648338" y="1033513"/>
            <a:ext cx="1331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E2C8C7C-406F-4A63-8FA2-7BC1F84EE157}"/>
              </a:ext>
            </a:extLst>
          </p:cNvPr>
          <p:cNvSpPr/>
          <p:nvPr/>
        </p:nvSpPr>
        <p:spPr>
          <a:xfrm>
            <a:off x="6830214" y="929556"/>
            <a:ext cx="759852" cy="3565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9296B68-15EC-48C2-8337-16E4FD76D620}"/>
              </a:ext>
            </a:extLst>
          </p:cNvPr>
          <p:cNvSpPr/>
          <p:nvPr/>
        </p:nvSpPr>
        <p:spPr>
          <a:xfrm>
            <a:off x="2359253" y="1328659"/>
            <a:ext cx="1672190" cy="449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46DBB9-C146-4ABE-BC46-D6F02295969D}"/>
              </a:ext>
            </a:extLst>
          </p:cNvPr>
          <p:cNvSpPr txBox="1"/>
          <p:nvPr/>
        </p:nvSpPr>
        <p:spPr>
          <a:xfrm>
            <a:off x="2462645" y="1909175"/>
            <a:ext cx="5127421" cy="4247317"/>
          </a:xfrm>
          <a:prstGeom prst="rect">
            <a:avLst/>
          </a:prstGeom>
          <a:solidFill>
            <a:schemeClr val="bg2"/>
          </a:solidFill>
          <a:ln>
            <a:solidFill>
              <a:schemeClr val="tx1"/>
            </a:solidFill>
          </a:ln>
        </p:spPr>
        <p:txBody>
          <a:bodyPr wrap="square" rtlCol="0">
            <a:spAutoFit/>
          </a:bodyPr>
          <a:lstStyle/>
          <a:p>
            <a:pPr algn="just"/>
            <a:r>
              <a:rPr lang="en-GB" dirty="0"/>
              <a:t>A second management strategy used in areas of the Sahel </a:t>
            </a:r>
            <a:r>
              <a:rPr lang="en-GB" b="1" dirty="0"/>
              <a:t>which is also very important, </a:t>
            </a:r>
            <a:r>
              <a:rPr lang="en-GB" dirty="0"/>
              <a:t>is the </a:t>
            </a:r>
            <a:r>
              <a:rPr lang="en-GB" b="1" dirty="0"/>
              <a:t>planting of trees</a:t>
            </a:r>
            <a:r>
              <a:rPr lang="en-GB" dirty="0"/>
              <a:t>.  In particular, in Senegal, they have planted </a:t>
            </a:r>
            <a:r>
              <a:rPr lang="en-GB" b="1" dirty="0"/>
              <a:t>Acacia Gum trees</a:t>
            </a:r>
            <a:r>
              <a:rPr lang="en-GB" dirty="0"/>
              <a:t>. </a:t>
            </a:r>
            <a:r>
              <a:rPr lang="en-GB" b="1" dirty="0"/>
              <a:t>Planting the trees reverses desertification by preventing soil erosion</a:t>
            </a:r>
            <a:r>
              <a:rPr lang="en-GB" dirty="0"/>
              <a:t>.  The tree roots binds the soil together and the leaves and branches provide shade for plants and animals.  The trees also provide an income for local people,  nutrients for other plants and crops to grow, as well as providing fodder for livestock. This strategy has </a:t>
            </a:r>
            <a:r>
              <a:rPr lang="en-GB" b="1" dirty="0">
                <a:solidFill>
                  <a:srgbClr val="0000CC"/>
                </a:solidFill>
              </a:rPr>
              <a:t>therefore</a:t>
            </a:r>
            <a:r>
              <a:rPr lang="en-GB" b="1" dirty="0"/>
              <a:t> been very important </a:t>
            </a:r>
            <a:r>
              <a:rPr lang="en-GB" dirty="0"/>
              <a:t>for reducing the effects of desertification by protecting the environment, </a:t>
            </a:r>
            <a:r>
              <a:rPr lang="en-GB" b="1" dirty="0">
                <a:solidFill>
                  <a:srgbClr val="0000CC"/>
                </a:solidFill>
              </a:rPr>
              <a:t>but also in </a:t>
            </a:r>
            <a:r>
              <a:rPr lang="en-GB" dirty="0"/>
              <a:t>supporting local communities as well.  This strategy is also very sustainable.  </a:t>
            </a:r>
          </a:p>
        </p:txBody>
      </p:sp>
      <p:pic>
        <p:nvPicPr>
          <p:cNvPr id="12" name="Picture 11" descr="A close up of a sign&#10;&#10;Description automatically generated">
            <a:extLst>
              <a:ext uri="{FF2B5EF4-FFF2-40B4-BE49-F238E27FC236}">
                <a16:creationId xmlns:a16="http://schemas.microsoft.com/office/drawing/2014/main" id="{1C85F236-A487-4408-99ED-D2697B616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26632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70" t="17655" r="27980" b="37577"/>
          <a:stretch/>
        </p:blipFill>
        <p:spPr bwMode="auto">
          <a:xfrm>
            <a:off x="304800" y="304800"/>
            <a:ext cx="8534400" cy="550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47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86" t="21281" r="27094" b="30010"/>
          <a:stretch/>
        </p:blipFill>
        <p:spPr bwMode="auto">
          <a:xfrm>
            <a:off x="49924" y="228600"/>
            <a:ext cx="8949777" cy="601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17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609600"/>
          </a:xfrm>
        </p:spPr>
        <p:txBody>
          <a:bodyPr>
            <a:noAutofit/>
          </a:bodyPr>
          <a:lstStyle/>
          <a:p>
            <a:pPr algn="l"/>
            <a:r>
              <a:rPr lang="en-US" sz="3600" b="1" dirty="0"/>
              <a:t>The challenge of natural hazards revision</a:t>
            </a:r>
            <a:endParaRPr lang="en-GB" sz="3600" b="1" dirty="0"/>
          </a:p>
        </p:txBody>
      </p:sp>
      <p:sp>
        <p:nvSpPr>
          <p:cNvPr id="3" name="Subtitle 2"/>
          <p:cNvSpPr>
            <a:spLocks noGrp="1"/>
          </p:cNvSpPr>
          <p:nvPr>
            <p:ph type="subTitle" idx="1"/>
          </p:nvPr>
        </p:nvSpPr>
        <p:spPr>
          <a:xfrm>
            <a:off x="195288" y="2514600"/>
            <a:ext cx="8948711" cy="4114800"/>
          </a:xfrm>
        </p:spPr>
        <p:txBody>
          <a:bodyPr>
            <a:noAutofit/>
          </a:bodyPr>
          <a:lstStyle/>
          <a:p>
            <a:pPr algn="l">
              <a:lnSpc>
                <a:spcPct val="90000"/>
              </a:lnSpc>
              <a:spcBef>
                <a:spcPts val="1200"/>
              </a:spcBef>
              <a:spcAft>
                <a:spcPts val="600"/>
              </a:spcAft>
            </a:pPr>
            <a:r>
              <a:rPr lang="en-US" sz="2800" b="1" i="1" dirty="0">
                <a:solidFill>
                  <a:schemeClr val="tx1"/>
                </a:solidFill>
              </a:rPr>
              <a:t>Exam question: </a:t>
            </a:r>
            <a:r>
              <a:rPr lang="en-US" sz="2800" b="1" dirty="0">
                <a:solidFill>
                  <a:schemeClr val="tx1"/>
                </a:solidFill>
              </a:rPr>
              <a:t>Using an example you have studied, suggest why the effects of a tectonic hazard vary between contrasting areas of wealth (6 marks)</a:t>
            </a:r>
          </a:p>
          <a:p>
            <a:pPr marL="342900" indent="-342900" algn="l">
              <a:lnSpc>
                <a:spcPct val="90000"/>
              </a:lnSpc>
              <a:spcBef>
                <a:spcPts val="1200"/>
              </a:spcBef>
              <a:spcAft>
                <a:spcPts val="1200"/>
              </a:spcAft>
              <a:buFont typeface="Arial" panose="020B0604020202020204" pitchFamily="34" charset="0"/>
              <a:buChar char="•"/>
            </a:pPr>
            <a:r>
              <a:rPr lang="en-US" sz="2800" dirty="0">
                <a:solidFill>
                  <a:schemeClr val="tx1"/>
                </a:solidFill>
              </a:rPr>
              <a:t>What are the command words to be boxed?</a:t>
            </a:r>
          </a:p>
          <a:p>
            <a:pPr marL="342900" indent="-342900" algn="l">
              <a:lnSpc>
                <a:spcPct val="90000"/>
              </a:lnSpc>
              <a:spcBef>
                <a:spcPts val="1200"/>
              </a:spcBef>
              <a:spcAft>
                <a:spcPts val="1200"/>
              </a:spcAft>
              <a:buFont typeface="Arial" panose="020B0604020202020204" pitchFamily="34" charset="0"/>
              <a:buChar char="•"/>
            </a:pPr>
            <a:r>
              <a:rPr lang="en-US" sz="2800" dirty="0">
                <a:solidFill>
                  <a:schemeClr val="tx1"/>
                </a:solidFill>
              </a:rPr>
              <a:t>What are the important words and keywords to be underlined?</a:t>
            </a:r>
          </a:p>
          <a:p>
            <a:pPr marL="342900" indent="-342900" algn="l">
              <a:lnSpc>
                <a:spcPct val="90000"/>
              </a:lnSpc>
              <a:spcBef>
                <a:spcPts val="1200"/>
              </a:spcBef>
              <a:spcAft>
                <a:spcPts val="1200"/>
              </a:spcAft>
              <a:buFont typeface="Arial" panose="020B0604020202020204" pitchFamily="34" charset="0"/>
              <a:buChar char="•"/>
            </a:pPr>
            <a:r>
              <a:rPr lang="en-US" sz="2800" dirty="0">
                <a:solidFill>
                  <a:schemeClr val="tx1"/>
                </a:solidFill>
              </a:rPr>
              <a:t>Based on the marks, how many and what sort of paragraphs should you write?</a:t>
            </a:r>
          </a:p>
          <a:p>
            <a:pPr algn="l">
              <a:spcBef>
                <a:spcPts val="600"/>
              </a:spcBef>
              <a:spcAft>
                <a:spcPts val="600"/>
              </a:spcAft>
            </a:pPr>
            <a:endParaRPr lang="en-US" sz="2800" dirty="0">
              <a:solidFill>
                <a:schemeClr val="tx1"/>
              </a:solidFill>
            </a:endParaRPr>
          </a:p>
          <a:p>
            <a:pPr algn="l">
              <a:lnSpc>
                <a:spcPct val="90000"/>
              </a:lnSpc>
              <a:spcBef>
                <a:spcPts val="600"/>
              </a:spcBef>
            </a:pPr>
            <a:endParaRPr lang="en-GB" sz="2500" dirty="0">
              <a:solidFill>
                <a:schemeClr val="tx1"/>
              </a:solidFill>
            </a:endParaRPr>
          </a:p>
        </p:txBody>
      </p:sp>
      <p:sp>
        <p:nvSpPr>
          <p:cNvPr id="4" name="TextBox 3"/>
          <p:cNvSpPr txBox="1"/>
          <p:nvPr/>
        </p:nvSpPr>
        <p:spPr>
          <a:xfrm>
            <a:off x="6951741" y="3733800"/>
            <a:ext cx="2115778" cy="1007968"/>
          </a:xfrm>
          <a:prstGeom prst="rect">
            <a:avLst/>
          </a:prstGeom>
          <a:noFill/>
        </p:spPr>
        <p:txBody>
          <a:bodyPr wrap="square" rtlCol="0">
            <a:spAutoFit/>
          </a:bodyPr>
          <a:lstStyle/>
          <a:p>
            <a:pPr>
              <a:lnSpc>
                <a:spcPct val="85000"/>
              </a:lnSpc>
            </a:pPr>
            <a:endParaRPr lang="en-US" sz="1200" dirty="0">
              <a:solidFill>
                <a:srgbClr val="FF0000"/>
              </a:solidFill>
            </a:endParaRPr>
          </a:p>
          <a:p>
            <a:pPr>
              <a:lnSpc>
                <a:spcPct val="85000"/>
              </a:lnSpc>
            </a:pPr>
            <a:r>
              <a:rPr lang="en-US" sz="2800" dirty="0">
                <a:solidFill>
                  <a:srgbClr val="FF0000"/>
                </a:solidFill>
              </a:rPr>
              <a:t>Using and explain</a:t>
            </a:r>
            <a:endParaRPr lang="en-GB" sz="2800" dirty="0">
              <a:solidFill>
                <a:srgbClr val="FF0000"/>
              </a:solidFill>
            </a:endParaRPr>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2" name="Diagram 6"/>
          <p:cNvGrpSpPr/>
          <p:nvPr/>
        </p:nvGrpSpPr>
        <p:grpSpPr>
          <a:xfrm>
            <a:off x="320285" y="888124"/>
            <a:ext cx="8763000" cy="1371600"/>
            <a:chOff x="0" y="0"/>
            <a:chExt cx="6650092" cy="678183"/>
          </a:xfrm>
        </p:grpSpPr>
        <p:sp>
          <p:nvSpPr>
            <p:cNvPr id="13" name="Freeform 12"/>
            <p:cNvSpPr/>
            <p:nvPr/>
          </p:nvSpPr>
          <p:spPr>
            <a:xfrm>
              <a:off x="0"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dirty="0">
                  <a:solidFill>
                    <a:srgbClr val="000000"/>
                  </a:solidFill>
                  <a:effectLst/>
                  <a:latin typeface="Calibri"/>
                  <a:ea typeface="Calibri"/>
                  <a:cs typeface="Times New Roman"/>
                </a:rPr>
                <a:t>Apply BUM</a:t>
              </a:r>
            </a:p>
            <a:p>
              <a:pPr marL="0" marR="0" algn="ctr" fontAlgn="auto">
                <a:lnSpc>
                  <a:spcPct val="90000"/>
                </a:lnSpc>
                <a:spcBef>
                  <a:spcPts val="0"/>
                </a:spcBef>
                <a:spcAft>
                  <a:spcPts val="0"/>
                </a:spcAft>
              </a:pPr>
              <a:r>
                <a:rPr lang="en-GB" sz="2000" kern="150" dirty="0">
                  <a:solidFill>
                    <a:srgbClr val="000000"/>
                  </a:solidFill>
                  <a:latin typeface="Calibri"/>
                  <a:ea typeface="Calibri"/>
                  <a:cs typeface="Times New Roman"/>
                </a:rPr>
                <a:t> </a:t>
              </a:r>
              <a:r>
                <a:rPr lang="en-GB" sz="2000" kern="150" dirty="0">
                  <a:solidFill>
                    <a:srgbClr val="000000"/>
                  </a:solidFill>
                  <a:effectLst/>
                  <a:latin typeface="Calibri"/>
                  <a:ea typeface="Calibri"/>
                  <a:cs typeface="Times New Roman"/>
                </a:rPr>
                <a:t>to the question</a:t>
              </a:r>
              <a:endParaRPr lang="en-GB" sz="2000" dirty="0">
                <a:effectLst/>
                <a:latin typeface="Calibri"/>
                <a:ea typeface="Calibri"/>
                <a:cs typeface="Times New Roman"/>
              </a:endParaRPr>
            </a:p>
          </p:txBody>
        </p:sp>
        <p:sp>
          <p:nvSpPr>
            <p:cNvPr id="14" name="Freeform 13"/>
            <p:cNvSpPr/>
            <p:nvPr/>
          </p:nvSpPr>
          <p:spPr>
            <a:xfrm>
              <a:off x="1617591"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dirty="0">
                  <a:solidFill>
                    <a:srgbClr val="000000"/>
                  </a:solidFill>
                  <a:effectLst/>
                  <a:latin typeface="Calibri"/>
                  <a:ea typeface="Calibri"/>
                  <a:cs typeface="Times New Roman"/>
                </a:rPr>
                <a:t>Decide on the PE/PEE/PEEL</a:t>
              </a:r>
              <a:r>
                <a:rPr lang="en-GB" sz="2000" kern="150" dirty="0">
                  <a:solidFill>
                    <a:srgbClr val="000000"/>
                  </a:solidFill>
                  <a:effectLst/>
                  <a:latin typeface="Calibri"/>
                  <a:ea typeface="Calibri"/>
                  <a:cs typeface="Times New Roman"/>
                </a:rPr>
                <a:t> paragraphs</a:t>
              </a:r>
              <a:r>
                <a:rPr lang="en-GB" sz="2000" dirty="0">
                  <a:solidFill>
                    <a:srgbClr val="000000"/>
                  </a:solidFill>
                  <a:effectLst/>
                  <a:latin typeface="Calibri"/>
                  <a:ea typeface="Calibri"/>
                  <a:cs typeface="Times New Roman"/>
                </a:rPr>
                <a:t>, their </a:t>
              </a:r>
              <a:r>
                <a:rPr lang="en-GB" sz="2000" kern="150" dirty="0">
                  <a:solidFill>
                    <a:srgbClr val="000000"/>
                  </a:solidFill>
                  <a:effectLst/>
                  <a:latin typeface="Calibri"/>
                  <a:ea typeface="Calibri"/>
                  <a:cs typeface="Times New Roman"/>
                </a:rPr>
                <a:t>type and number </a:t>
              </a:r>
              <a:endParaRPr lang="en-GB" sz="2000" dirty="0">
                <a:effectLst/>
                <a:latin typeface="Calibri"/>
                <a:ea typeface="Calibri"/>
                <a:cs typeface="Times New Roman"/>
              </a:endParaRPr>
            </a:p>
          </p:txBody>
        </p:sp>
        <p:sp>
          <p:nvSpPr>
            <p:cNvPr id="15" name="Freeform 14"/>
            <p:cNvSpPr/>
            <p:nvPr/>
          </p:nvSpPr>
          <p:spPr>
            <a:xfrm>
              <a:off x="3235174"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dirty="0">
                  <a:solidFill>
                    <a:srgbClr val="000000"/>
                  </a:solidFill>
                  <a:effectLst/>
                  <a:latin typeface="Calibri"/>
                  <a:ea typeface="Calibri"/>
                  <a:cs typeface="Times New Roman"/>
                </a:rPr>
                <a:t>Decide on the points</a:t>
              </a:r>
              <a:r>
                <a:rPr lang="en-GB" sz="2000" kern="150" dirty="0">
                  <a:solidFill>
                    <a:srgbClr val="000000"/>
                  </a:solidFill>
                  <a:effectLst/>
                  <a:latin typeface="Calibri"/>
                  <a:ea typeface="Calibri"/>
                  <a:cs typeface="Times New Roman"/>
                </a:rPr>
                <a:t> </a:t>
              </a:r>
            </a:p>
            <a:p>
              <a:pPr marL="0" marR="0" algn="ctr" fontAlgn="auto">
                <a:lnSpc>
                  <a:spcPct val="90000"/>
                </a:lnSpc>
                <a:spcBef>
                  <a:spcPts val="0"/>
                </a:spcBef>
                <a:spcAft>
                  <a:spcPts val="0"/>
                </a:spcAft>
              </a:pPr>
              <a:r>
                <a:rPr lang="en-GB" sz="2000" kern="150" dirty="0">
                  <a:solidFill>
                    <a:srgbClr val="000000"/>
                  </a:solidFill>
                  <a:effectLst/>
                  <a:latin typeface="Calibri"/>
                  <a:ea typeface="Calibri"/>
                  <a:cs typeface="Times New Roman"/>
                </a:rPr>
                <a:t>you want to make </a:t>
              </a:r>
              <a:r>
                <a:rPr lang="en-GB" sz="2000" i="1" kern="150" dirty="0">
                  <a:solidFill>
                    <a:srgbClr val="000000"/>
                  </a:solidFill>
                  <a:effectLst/>
                  <a:latin typeface="Calibri"/>
                  <a:ea typeface="Calibri"/>
                  <a:cs typeface="Times New Roman"/>
                </a:rPr>
                <a:t>based on what you know</a:t>
              </a:r>
              <a:r>
                <a:rPr lang="en-GB" sz="2000" kern="150" dirty="0">
                  <a:solidFill>
                    <a:srgbClr val="000000"/>
                  </a:solidFill>
                  <a:effectLst/>
                  <a:latin typeface="Calibri"/>
                  <a:ea typeface="Calibri"/>
                  <a:cs typeface="Times New Roman"/>
                </a:rPr>
                <a:t> </a:t>
              </a:r>
              <a:endParaRPr lang="en-GB" sz="2000" dirty="0">
                <a:effectLst/>
                <a:latin typeface="Calibri"/>
                <a:ea typeface="Calibri"/>
                <a:cs typeface="Times New Roman"/>
              </a:endParaRPr>
            </a:p>
          </p:txBody>
        </p:sp>
        <p:sp>
          <p:nvSpPr>
            <p:cNvPr id="16" name="Freeform 15"/>
            <p:cNvSpPr/>
            <p:nvPr/>
          </p:nvSpPr>
          <p:spPr>
            <a:xfrm>
              <a:off x="4852766"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a:solidFill>
                    <a:srgbClr val="000000"/>
                  </a:solidFill>
                  <a:effectLst/>
                  <a:latin typeface="Calibri"/>
                  <a:ea typeface="Calibri"/>
                  <a:cs typeface="Times New Roman"/>
                </a:rPr>
                <a:t>Begin to write</a:t>
              </a:r>
              <a:r>
                <a:rPr lang="en-GB" sz="2000" kern="150">
                  <a:solidFill>
                    <a:srgbClr val="000000"/>
                  </a:solidFill>
                  <a:effectLst/>
                  <a:latin typeface="Calibri"/>
                  <a:ea typeface="Calibri"/>
                  <a:cs typeface="Times New Roman"/>
                </a:rPr>
                <a:t> your answer</a:t>
              </a:r>
              <a:endParaRPr lang="en-GB" sz="2000">
                <a:effectLst/>
                <a:latin typeface="Calibri"/>
                <a:ea typeface="Calibri"/>
                <a:cs typeface="Times New Roman"/>
              </a:endParaRPr>
            </a:p>
          </p:txBody>
        </p:sp>
      </p:grpSp>
      <p:sp>
        <p:nvSpPr>
          <p:cNvPr id="18" name="TextBox 17"/>
          <p:cNvSpPr txBox="1"/>
          <p:nvPr/>
        </p:nvSpPr>
        <p:spPr>
          <a:xfrm>
            <a:off x="2451826" y="4800600"/>
            <a:ext cx="6692173" cy="641714"/>
          </a:xfrm>
          <a:prstGeom prst="rect">
            <a:avLst/>
          </a:prstGeom>
          <a:noFill/>
        </p:spPr>
        <p:txBody>
          <a:bodyPr wrap="square" rtlCol="0">
            <a:spAutoFit/>
          </a:bodyPr>
          <a:lstStyle/>
          <a:p>
            <a:pPr>
              <a:lnSpc>
                <a:spcPct val="85000"/>
              </a:lnSpc>
            </a:pPr>
            <a:endParaRPr lang="en-US" sz="1400" dirty="0">
              <a:solidFill>
                <a:srgbClr val="FF0000"/>
              </a:solidFill>
            </a:endParaRPr>
          </a:p>
          <a:p>
            <a:pPr>
              <a:lnSpc>
                <a:spcPct val="85000"/>
              </a:lnSpc>
            </a:pPr>
            <a:r>
              <a:rPr lang="en-US" sz="2800" dirty="0">
                <a:solidFill>
                  <a:srgbClr val="FF0000"/>
                </a:solidFill>
              </a:rPr>
              <a:t>example, areas, wealth, contrasting </a:t>
            </a:r>
            <a:endParaRPr lang="en-GB" sz="2800" dirty="0">
              <a:solidFill>
                <a:srgbClr val="FF0000"/>
              </a:solidFill>
            </a:endParaRPr>
          </a:p>
        </p:txBody>
      </p:sp>
      <p:sp>
        <p:nvSpPr>
          <p:cNvPr id="19" name="TextBox 18"/>
          <p:cNvSpPr txBox="1"/>
          <p:nvPr/>
        </p:nvSpPr>
        <p:spPr>
          <a:xfrm>
            <a:off x="4897444" y="5933827"/>
            <a:ext cx="3001650" cy="576312"/>
          </a:xfrm>
          <a:prstGeom prst="rect">
            <a:avLst/>
          </a:prstGeom>
          <a:noFill/>
        </p:spPr>
        <p:txBody>
          <a:bodyPr wrap="square" rtlCol="0">
            <a:spAutoFit/>
          </a:bodyPr>
          <a:lstStyle/>
          <a:p>
            <a:pPr>
              <a:lnSpc>
                <a:spcPct val="85000"/>
              </a:lnSpc>
            </a:pPr>
            <a:endParaRPr lang="en-US" sz="900" dirty="0">
              <a:solidFill>
                <a:srgbClr val="FF0000"/>
              </a:solidFill>
            </a:endParaRPr>
          </a:p>
          <a:p>
            <a:pPr>
              <a:lnSpc>
                <a:spcPct val="85000"/>
              </a:lnSpc>
            </a:pPr>
            <a:r>
              <a:rPr lang="en-US" sz="2800" dirty="0">
                <a:solidFill>
                  <a:srgbClr val="FF0000"/>
                </a:solidFill>
              </a:rPr>
              <a:t>2 x PEE paragraphs</a:t>
            </a:r>
            <a:endParaRPr lang="en-GB" sz="2800" dirty="0">
              <a:solidFill>
                <a:srgbClr val="FF0000"/>
              </a:solidFill>
            </a:endParaRPr>
          </a:p>
        </p:txBody>
      </p:sp>
    </p:spTree>
    <p:extLst>
      <p:ext uri="{BB962C8B-B14F-4D97-AF65-F5344CB8AC3E}">
        <p14:creationId xmlns:p14="http://schemas.microsoft.com/office/powerpoint/2010/main" val="33474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609600"/>
          </a:xfrm>
        </p:spPr>
        <p:txBody>
          <a:bodyPr>
            <a:noAutofit/>
          </a:bodyPr>
          <a:lstStyle/>
          <a:p>
            <a:pPr algn="l"/>
            <a:r>
              <a:rPr lang="en-US" sz="3600" b="1" dirty="0"/>
              <a:t>The challenge of natural hazards revision</a:t>
            </a:r>
            <a:endParaRPr lang="en-GB" sz="3600" b="1" dirty="0"/>
          </a:p>
        </p:txBody>
      </p:sp>
      <p:sp>
        <p:nvSpPr>
          <p:cNvPr id="3" name="Subtitle 2"/>
          <p:cNvSpPr>
            <a:spLocks noGrp="1"/>
          </p:cNvSpPr>
          <p:nvPr>
            <p:ph type="subTitle" idx="1"/>
          </p:nvPr>
        </p:nvSpPr>
        <p:spPr>
          <a:xfrm>
            <a:off x="195288" y="2514600"/>
            <a:ext cx="8948711" cy="4114800"/>
          </a:xfrm>
        </p:spPr>
        <p:txBody>
          <a:bodyPr>
            <a:noAutofit/>
          </a:bodyPr>
          <a:lstStyle/>
          <a:p>
            <a:pPr algn="l">
              <a:lnSpc>
                <a:spcPct val="90000"/>
              </a:lnSpc>
              <a:spcBef>
                <a:spcPts val="1200"/>
              </a:spcBef>
              <a:spcAft>
                <a:spcPts val="600"/>
              </a:spcAft>
            </a:pPr>
            <a:r>
              <a:rPr lang="en-US" sz="2800" b="1" i="1" dirty="0">
                <a:solidFill>
                  <a:schemeClr val="tx1"/>
                </a:solidFill>
              </a:rPr>
              <a:t>Exam question: </a:t>
            </a:r>
            <a:r>
              <a:rPr lang="en-US" sz="2800" b="1" dirty="0">
                <a:solidFill>
                  <a:schemeClr val="tx1"/>
                </a:solidFill>
              </a:rPr>
              <a:t>Using an example you have studied, suggest why the effects of a tectonic hazard vary between contrasting areas of wealth (6 marks)</a:t>
            </a:r>
          </a:p>
          <a:p>
            <a:pPr marL="342900" indent="-342900" algn="l">
              <a:lnSpc>
                <a:spcPct val="90000"/>
              </a:lnSpc>
              <a:spcBef>
                <a:spcPts val="1800"/>
              </a:spcBef>
              <a:spcAft>
                <a:spcPts val="1800"/>
              </a:spcAft>
              <a:buFont typeface="Arial" panose="020B0604020202020204" pitchFamily="34" charset="0"/>
              <a:buChar char="•"/>
            </a:pPr>
            <a:r>
              <a:rPr lang="en-US" sz="2800" dirty="0">
                <a:solidFill>
                  <a:schemeClr val="tx1"/>
                </a:solidFill>
              </a:rPr>
              <a:t>What key words could you include?</a:t>
            </a:r>
          </a:p>
          <a:p>
            <a:pPr marL="342900" indent="-342900" algn="l">
              <a:lnSpc>
                <a:spcPct val="90000"/>
              </a:lnSpc>
              <a:spcBef>
                <a:spcPts val="1800"/>
              </a:spcBef>
              <a:spcAft>
                <a:spcPts val="1800"/>
              </a:spcAft>
              <a:buFont typeface="Arial" panose="020B0604020202020204" pitchFamily="34" charset="0"/>
              <a:buChar char="•"/>
            </a:pPr>
            <a:r>
              <a:rPr lang="en-US" sz="2800" dirty="0">
                <a:solidFill>
                  <a:schemeClr val="tx1"/>
                </a:solidFill>
              </a:rPr>
              <a:t>What cheeky facts could you include?</a:t>
            </a:r>
          </a:p>
          <a:p>
            <a:pPr marL="342900" indent="-342900" algn="l">
              <a:lnSpc>
                <a:spcPct val="90000"/>
              </a:lnSpc>
              <a:spcBef>
                <a:spcPts val="1800"/>
              </a:spcBef>
              <a:spcAft>
                <a:spcPts val="1800"/>
              </a:spcAft>
              <a:buFont typeface="Arial" panose="020B0604020202020204" pitchFamily="34" charset="0"/>
              <a:buChar char="•"/>
            </a:pPr>
            <a:r>
              <a:rPr lang="en-US" sz="2800" dirty="0">
                <a:solidFill>
                  <a:schemeClr val="tx1"/>
                </a:solidFill>
              </a:rPr>
              <a:t>What connectives should you include?</a:t>
            </a:r>
          </a:p>
          <a:p>
            <a:pPr algn="l">
              <a:spcBef>
                <a:spcPts val="600"/>
              </a:spcBef>
              <a:spcAft>
                <a:spcPts val="600"/>
              </a:spcAft>
            </a:pPr>
            <a:endParaRPr lang="en-US" sz="2800" dirty="0">
              <a:solidFill>
                <a:schemeClr val="tx1"/>
              </a:solidFill>
            </a:endParaRPr>
          </a:p>
          <a:p>
            <a:pPr algn="l">
              <a:lnSpc>
                <a:spcPct val="90000"/>
              </a:lnSpc>
              <a:spcBef>
                <a:spcPts val="600"/>
              </a:spcBef>
            </a:pPr>
            <a:endParaRPr lang="en-GB" sz="2500" dirty="0">
              <a:solidFill>
                <a:schemeClr val="tx1"/>
              </a:solidFill>
            </a:endParaRPr>
          </a:p>
        </p:txBody>
      </p:sp>
      <p:sp>
        <p:nvSpPr>
          <p:cNvPr id="4" name="TextBox 3"/>
          <p:cNvSpPr txBox="1"/>
          <p:nvPr/>
        </p:nvSpPr>
        <p:spPr>
          <a:xfrm>
            <a:off x="553010" y="4355138"/>
            <a:ext cx="8743390" cy="537070"/>
          </a:xfrm>
          <a:prstGeom prst="rect">
            <a:avLst/>
          </a:prstGeom>
          <a:noFill/>
        </p:spPr>
        <p:txBody>
          <a:bodyPr wrap="square" rtlCol="0">
            <a:spAutoFit/>
          </a:bodyPr>
          <a:lstStyle/>
          <a:p>
            <a:pPr>
              <a:lnSpc>
                <a:spcPct val="85000"/>
              </a:lnSpc>
            </a:pPr>
            <a:endParaRPr lang="en-US" sz="600" dirty="0">
              <a:solidFill>
                <a:srgbClr val="FF0000"/>
              </a:solidFill>
            </a:endParaRPr>
          </a:p>
          <a:p>
            <a:pPr>
              <a:lnSpc>
                <a:spcPct val="85000"/>
              </a:lnSpc>
            </a:pPr>
            <a:r>
              <a:rPr lang="en-US" sz="2800" dirty="0">
                <a:solidFill>
                  <a:srgbClr val="FF0000"/>
                </a:solidFill>
              </a:rPr>
              <a:t>Primary effects, secondary effects, LIC, HIC, standard of liv.</a:t>
            </a:r>
            <a:endParaRPr lang="en-GB" sz="2800" dirty="0">
              <a:solidFill>
                <a:srgbClr val="FF0000"/>
              </a:solidFill>
            </a:endParaRPr>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2" name="Diagram 6"/>
          <p:cNvGrpSpPr/>
          <p:nvPr/>
        </p:nvGrpSpPr>
        <p:grpSpPr>
          <a:xfrm>
            <a:off x="320285" y="888124"/>
            <a:ext cx="8763000" cy="1371600"/>
            <a:chOff x="0" y="0"/>
            <a:chExt cx="6650092" cy="678183"/>
          </a:xfrm>
        </p:grpSpPr>
        <p:sp>
          <p:nvSpPr>
            <p:cNvPr id="13" name="Freeform 12"/>
            <p:cNvSpPr/>
            <p:nvPr/>
          </p:nvSpPr>
          <p:spPr>
            <a:xfrm>
              <a:off x="0"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dirty="0">
                  <a:solidFill>
                    <a:srgbClr val="000000"/>
                  </a:solidFill>
                  <a:effectLst/>
                  <a:latin typeface="Calibri"/>
                  <a:ea typeface="Calibri"/>
                  <a:cs typeface="Times New Roman"/>
                </a:rPr>
                <a:t>Apply BUM</a:t>
              </a:r>
            </a:p>
            <a:p>
              <a:pPr marL="0" marR="0" algn="ctr" fontAlgn="auto">
                <a:lnSpc>
                  <a:spcPct val="90000"/>
                </a:lnSpc>
                <a:spcBef>
                  <a:spcPts val="0"/>
                </a:spcBef>
                <a:spcAft>
                  <a:spcPts val="0"/>
                </a:spcAft>
              </a:pPr>
              <a:r>
                <a:rPr lang="en-GB" sz="2000" kern="150" dirty="0">
                  <a:solidFill>
                    <a:srgbClr val="000000"/>
                  </a:solidFill>
                  <a:latin typeface="Calibri"/>
                  <a:ea typeface="Calibri"/>
                  <a:cs typeface="Times New Roman"/>
                </a:rPr>
                <a:t> </a:t>
              </a:r>
              <a:r>
                <a:rPr lang="en-GB" sz="2000" kern="150" dirty="0">
                  <a:solidFill>
                    <a:srgbClr val="000000"/>
                  </a:solidFill>
                  <a:effectLst/>
                  <a:latin typeface="Calibri"/>
                  <a:ea typeface="Calibri"/>
                  <a:cs typeface="Times New Roman"/>
                </a:rPr>
                <a:t>to the question</a:t>
              </a:r>
              <a:endParaRPr lang="en-GB" sz="2000" dirty="0">
                <a:effectLst/>
                <a:latin typeface="Calibri"/>
                <a:ea typeface="Calibri"/>
                <a:cs typeface="Times New Roman"/>
              </a:endParaRPr>
            </a:p>
          </p:txBody>
        </p:sp>
        <p:sp>
          <p:nvSpPr>
            <p:cNvPr id="14" name="Freeform 13"/>
            <p:cNvSpPr/>
            <p:nvPr/>
          </p:nvSpPr>
          <p:spPr>
            <a:xfrm>
              <a:off x="1617591"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dirty="0">
                  <a:solidFill>
                    <a:srgbClr val="000000"/>
                  </a:solidFill>
                  <a:effectLst/>
                  <a:latin typeface="Calibri"/>
                  <a:ea typeface="Calibri"/>
                  <a:cs typeface="Times New Roman"/>
                </a:rPr>
                <a:t>Decide on the PE/PEE/PEEL</a:t>
              </a:r>
              <a:r>
                <a:rPr lang="en-GB" sz="2000" kern="150" dirty="0">
                  <a:solidFill>
                    <a:srgbClr val="000000"/>
                  </a:solidFill>
                  <a:effectLst/>
                  <a:latin typeface="Calibri"/>
                  <a:ea typeface="Calibri"/>
                  <a:cs typeface="Times New Roman"/>
                </a:rPr>
                <a:t> paragraphs</a:t>
              </a:r>
              <a:r>
                <a:rPr lang="en-GB" sz="2000" dirty="0">
                  <a:solidFill>
                    <a:srgbClr val="000000"/>
                  </a:solidFill>
                  <a:effectLst/>
                  <a:latin typeface="Calibri"/>
                  <a:ea typeface="Calibri"/>
                  <a:cs typeface="Times New Roman"/>
                </a:rPr>
                <a:t>, their </a:t>
              </a:r>
              <a:r>
                <a:rPr lang="en-GB" sz="2000" kern="150" dirty="0">
                  <a:solidFill>
                    <a:srgbClr val="000000"/>
                  </a:solidFill>
                  <a:effectLst/>
                  <a:latin typeface="Calibri"/>
                  <a:ea typeface="Calibri"/>
                  <a:cs typeface="Times New Roman"/>
                </a:rPr>
                <a:t>type and number </a:t>
              </a:r>
              <a:endParaRPr lang="en-GB" sz="2000" dirty="0">
                <a:effectLst/>
                <a:latin typeface="Calibri"/>
                <a:ea typeface="Calibri"/>
                <a:cs typeface="Times New Roman"/>
              </a:endParaRPr>
            </a:p>
          </p:txBody>
        </p:sp>
        <p:sp>
          <p:nvSpPr>
            <p:cNvPr id="15" name="Freeform 14"/>
            <p:cNvSpPr/>
            <p:nvPr/>
          </p:nvSpPr>
          <p:spPr>
            <a:xfrm>
              <a:off x="3235174"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dirty="0">
                  <a:solidFill>
                    <a:srgbClr val="000000"/>
                  </a:solidFill>
                  <a:effectLst/>
                  <a:latin typeface="Calibri"/>
                  <a:ea typeface="Calibri"/>
                  <a:cs typeface="Times New Roman"/>
                </a:rPr>
                <a:t>Decide on the points</a:t>
              </a:r>
              <a:r>
                <a:rPr lang="en-GB" sz="2000" kern="150" dirty="0">
                  <a:solidFill>
                    <a:srgbClr val="000000"/>
                  </a:solidFill>
                  <a:effectLst/>
                  <a:latin typeface="Calibri"/>
                  <a:ea typeface="Calibri"/>
                  <a:cs typeface="Times New Roman"/>
                </a:rPr>
                <a:t> </a:t>
              </a:r>
            </a:p>
            <a:p>
              <a:pPr marL="0" marR="0" algn="ctr" fontAlgn="auto">
                <a:lnSpc>
                  <a:spcPct val="90000"/>
                </a:lnSpc>
                <a:spcBef>
                  <a:spcPts val="0"/>
                </a:spcBef>
                <a:spcAft>
                  <a:spcPts val="0"/>
                </a:spcAft>
              </a:pPr>
              <a:r>
                <a:rPr lang="en-GB" sz="2000" kern="150" dirty="0">
                  <a:solidFill>
                    <a:srgbClr val="000000"/>
                  </a:solidFill>
                  <a:effectLst/>
                  <a:latin typeface="Calibri"/>
                  <a:ea typeface="Calibri"/>
                  <a:cs typeface="Times New Roman"/>
                </a:rPr>
                <a:t>you want to make </a:t>
              </a:r>
              <a:r>
                <a:rPr lang="en-GB" sz="2000" i="1" kern="150" dirty="0">
                  <a:solidFill>
                    <a:srgbClr val="000000"/>
                  </a:solidFill>
                  <a:effectLst/>
                  <a:latin typeface="Calibri"/>
                  <a:ea typeface="Calibri"/>
                  <a:cs typeface="Times New Roman"/>
                </a:rPr>
                <a:t>based on what you know</a:t>
              </a:r>
              <a:r>
                <a:rPr lang="en-GB" sz="2000" kern="150" dirty="0">
                  <a:solidFill>
                    <a:srgbClr val="000000"/>
                  </a:solidFill>
                  <a:effectLst/>
                  <a:latin typeface="Calibri"/>
                  <a:ea typeface="Calibri"/>
                  <a:cs typeface="Times New Roman"/>
                </a:rPr>
                <a:t> </a:t>
              </a:r>
              <a:endParaRPr lang="en-GB" sz="2000" dirty="0">
                <a:effectLst/>
                <a:latin typeface="Calibri"/>
                <a:ea typeface="Calibri"/>
                <a:cs typeface="Times New Roman"/>
              </a:endParaRPr>
            </a:p>
          </p:txBody>
        </p:sp>
        <p:sp>
          <p:nvSpPr>
            <p:cNvPr id="16" name="Freeform 15"/>
            <p:cNvSpPr/>
            <p:nvPr/>
          </p:nvSpPr>
          <p:spPr>
            <a:xfrm>
              <a:off x="4852766" y="0"/>
              <a:ext cx="1797326" cy="678183"/>
            </a:xfrm>
            <a:custGeom>
              <a:avLst/>
              <a:gdLst>
                <a:gd name="f0" fmla="val 10800000"/>
                <a:gd name="f1" fmla="val 5400000"/>
                <a:gd name="f2" fmla="val 180"/>
                <a:gd name="f3" fmla="val w"/>
                <a:gd name="f4" fmla="val h"/>
                <a:gd name="f5" fmla="val 0"/>
                <a:gd name="f6" fmla="val 1797323"/>
                <a:gd name="f7" fmla="val 678180"/>
                <a:gd name="f8" fmla="val 1458233"/>
                <a:gd name="f9" fmla="val 339090"/>
                <a:gd name="f10" fmla="+- 0 0 -90"/>
                <a:gd name="f11" fmla="*/ f3 1 1797323"/>
                <a:gd name="f12" fmla="*/ f4 1 678180"/>
                <a:gd name="f13" fmla="+- f7 0 f5"/>
                <a:gd name="f14" fmla="+- f6 0 f5"/>
                <a:gd name="f15" fmla="*/ f10 f0 1"/>
                <a:gd name="f16" fmla="*/ f14 1 1797323"/>
                <a:gd name="f17" fmla="*/ f13 1 678180"/>
                <a:gd name="f18" fmla="*/ 0 f14 1"/>
                <a:gd name="f19" fmla="*/ 0 f13 1"/>
                <a:gd name="f20" fmla="*/ 1458233 f14 1"/>
                <a:gd name="f21" fmla="*/ 1797323 f14 1"/>
                <a:gd name="f22" fmla="*/ 339090 f13 1"/>
                <a:gd name="f23" fmla="*/ 678180 f13 1"/>
                <a:gd name="f24" fmla="*/ 339090 f14 1"/>
                <a:gd name="f25" fmla="*/ f15 1 f2"/>
                <a:gd name="f26" fmla="*/ f18 1 1797323"/>
                <a:gd name="f27" fmla="*/ f19 1 678180"/>
                <a:gd name="f28" fmla="*/ f20 1 1797323"/>
                <a:gd name="f29" fmla="*/ f21 1 1797323"/>
                <a:gd name="f30" fmla="*/ f22 1 678180"/>
                <a:gd name="f31" fmla="*/ f23 1 678180"/>
                <a:gd name="f32" fmla="*/ f24 1 1797323"/>
                <a:gd name="f33" fmla="*/ f5 1 f16"/>
                <a:gd name="f34" fmla="*/ f6 1 f16"/>
                <a:gd name="f35" fmla="*/ f5 1 f17"/>
                <a:gd name="f36" fmla="*/ f7 1 f17"/>
                <a:gd name="f37" fmla="+- f25 0 f1"/>
                <a:gd name="f38" fmla="*/ f26 1 f16"/>
                <a:gd name="f39" fmla="*/ f27 1 f17"/>
                <a:gd name="f40" fmla="*/ f28 1 f16"/>
                <a:gd name="f41" fmla="*/ f29 1 f16"/>
                <a:gd name="f42" fmla="*/ f30 1 f17"/>
                <a:gd name="f43" fmla="*/ f31 1 f17"/>
                <a:gd name="f44" fmla="*/ f32 1 f16"/>
                <a:gd name="f45" fmla="*/ f33 f11 1"/>
                <a:gd name="f46" fmla="*/ f34 f11 1"/>
                <a:gd name="f47" fmla="*/ f36 f12 1"/>
                <a:gd name="f48" fmla="*/ f35 f12 1"/>
                <a:gd name="f49" fmla="*/ f38 f11 1"/>
                <a:gd name="f50" fmla="*/ f39 f12 1"/>
                <a:gd name="f51" fmla="*/ f40 f11 1"/>
                <a:gd name="f52" fmla="*/ f41 f11 1"/>
                <a:gd name="f53" fmla="*/ f42 f12 1"/>
                <a:gd name="f54" fmla="*/ f43 f12 1"/>
                <a:gd name="f55" fmla="*/ f44 f11 1"/>
              </a:gdLst>
              <a:ahLst/>
              <a:cxnLst>
                <a:cxn ang="3cd4">
                  <a:pos x="hc" y="t"/>
                </a:cxn>
                <a:cxn ang="0">
                  <a:pos x="r" y="vc"/>
                </a:cxn>
                <a:cxn ang="cd4">
                  <a:pos x="hc" y="b"/>
                </a:cxn>
                <a:cxn ang="cd2">
                  <a:pos x="l" y="vc"/>
                </a:cxn>
                <a:cxn ang="f37">
                  <a:pos x="f49" y="f50"/>
                </a:cxn>
                <a:cxn ang="f37">
                  <a:pos x="f51" y="f50"/>
                </a:cxn>
                <a:cxn ang="f37">
                  <a:pos x="f52" y="f53"/>
                </a:cxn>
                <a:cxn ang="f37">
                  <a:pos x="f51" y="f54"/>
                </a:cxn>
                <a:cxn ang="f37">
                  <a:pos x="f49" y="f54"/>
                </a:cxn>
                <a:cxn ang="f37">
                  <a:pos x="f55" y="f53"/>
                </a:cxn>
                <a:cxn ang="f37">
                  <a:pos x="f49" y="f50"/>
                </a:cxn>
              </a:cxnLst>
              <a:rect l="f45" t="f48" r="f46" b="f47"/>
              <a:pathLst>
                <a:path w="1797323" h="678180">
                  <a:moveTo>
                    <a:pt x="f5" y="f5"/>
                  </a:moveTo>
                  <a:lnTo>
                    <a:pt x="f8" y="f5"/>
                  </a:lnTo>
                  <a:lnTo>
                    <a:pt x="f6" y="f9"/>
                  </a:lnTo>
                  <a:lnTo>
                    <a:pt x="f8" y="f7"/>
                  </a:lnTo>
                  <a:lnTo>
                    <a:pt x="f5" y="f7"/>
                  </a:lnTo>
                  <a:lnTo>
                    <a:pt x="f9" y="f9"/>
                  </a:lnTo>
                  <a:lnTo>
                    <a:pt x="f5" y="f5"/>
                  </a:lnTo>
                  <a:close/>
                </a:path>
              </a:pathLst>
            </a:custGeom>
            <a:gradFill>
              <a:gsLst>
                <a:gs pos="0">
                  <a:srgbClr val="A8B7DF"/>
                </a:gs>
                <a:gs pos="100000">
                  <a:srgbClr val="9AABD9"/>
                </a:gs>
              </a:gsLst>
              <a:lin ang="5400000"/>
            </a:gradFill>
            <a:ln>
              <a:noFill/>
              <a:prstDash val="solid"/>
            </a:ln>
          </p:spPr>
          <p:txBody>
            <a:bodyPr vert="horz" wrap="square" lIns="383097" tIns="14666" rIns="353763" bIns="14666" anchor="ctr" anchorCtr="1" compatLnSpc="0"/>
            <a:lstStyle/>
            <a:p>
              <a:pPr marL="0" marR="0" algn="ctr" fontAlgn="auto">
                <a:lnSpc>
                  <a:spcPct val="90000"/>
                </a:lnSpc>
                <a:spcBef>
                  <a:spcPts val="0"/>
                </a:spcBef>
                <a:spcAft>
                  <a:spcPts val="0"/>
                </a:spcAft>
              </a:pPr>
              <a:r>
                <a:rPr lang="en-GB" sz="2000" b="1" kern="150">
                  <a:solidFill>
                    <a:srgbClr val="000000"/>
                  </a:solidFill>
                  <a:effectLst/>
                  <a:latin typeface="Calibri"/>
                  <a:ea typeface="Calibri"/>
                  <a:cs typeface="Times New Roman"/>
                </a:rPr>
                <a:t>Begin to write</a:t>
              </a:r>
              <a:r>
                <a:rPr lang="en-GB" sz="2000" kern="150">
                  <a:solidFill>
                    <a:srgbClr val="000000"/>
                  </a:solidFill>
                  <a:effectLst/>
                  <a:latin typeface="Calibri"/>
                  <a:ea typeface="Calibri"/>
                  <a:cs typeface="Times New Roman"/>
                </a:rPr>
                <a:t> your answer</a:t>
              </a:r>
              <a:endParaRPr lang="en-GB" sz="2000">
                <a:effectLst/>
                <a:latin typeface="Calibri"/>
                <a:ea typeface="Calibri"/>
                <a:cs typeface="Times New Roman"/>
              </a:endParaRPr>
            </a:p>
          </p:txBody>
        </p:sp>
      </p:grpSp>
      <p:sp>
        <p:nvSpPr>
          <p:cNvPr id="19" name="TextBox 18"/>
          <p:cNvSpPr txBox="1"/>
          <p:nvPr/>
        </p:nvSpPr>
        <p:spPr>
          <a:xfrm>
            <a:off x="553009" y="5955585"/>
            <a:ext cx="8743391" cy="942566"/>
          </a:xfrm>
          <a:prstGeom prst="rect">
            <a:avLst/>
          </a:prstGeom>
          <a:noFill/>
        </p:spPr>
        <p:txBody>
          <a:bodyPr wrap="square" rtlCol="0">
            <a:spAutoFit/>
          </a:bodyPr>
          <a:lstStyle/>
          <a:p>
            <a:pPr>
              <a:lnSpc>
                <a:spcPct val="85000"/>
              </a:lnSpc>
            </a:pPr>
            <a:endParaRPr lang="en-US" sz="900" dirty="0">
              <a:solidFill>
                <a:srgbClr val="FF0000"/>
              </a:solidFill>
            </a:endParaRPr>
          </a:p>
          <a:p>
            <a:pPr>
              <a:lnSpc>
                <a:spcPct val="85000"/>
              </a:lnSpc>
            </a:pPr>
            <a:r>
              <a:rPr lang="en-US" sz="2800" dirty="0">
                <a:solidFill>
                  <a:srgbClr val="FF0000"/>
                </a:solidFill>
              </a:rPr>
              <a:t>for example, however, furthermore, as a result, in consequence</a:t>
            </a:r>
            <a:endParaRPr lang="en-GB" sz="2800" dirty="0">
              <a:solidFill>
                <a:srgbClr val="FF0000"/>
              </a:solidFill>
            </a:endParaRPr>
          </a:p>
        </p:txBody>
      </p:sp>
      <p:sp>
        <p:nvSpPr>
          <p:cNvPr id="17" name="TextBox 16"/>
          <p:cNvSpPr txBox="1"/>
          <p:nvPr/>
        </p:nvSpPr>
        <p:spPr>
          <a:xfrm>
            <a:off x="553010" y="5160743"/>
            <a:ext cx="9352990" cy="537070"/>
          </a:xfrm>
          <a:prstGeom prst="rect">
            <a:avLst/>
          </a:prstGeom>
          <a:noFill/>
        </p:spPr>
        <p:txBody>
          <a:bodyPr wrap="square" rtlCol="0">
            <a:spAutoFit/>
          </a:bodyPr>
          <a:lstStyle/>
          <a:p>
            <a:pPr>
              <a:lnSpc>
                <a:spcPct val="85000"/>
              </a:lnSpc>
            </a:pPr>
            <a:endParaRPr lang="en-US" sz="600" dirty="0">
              <a:solidFill>
                <a:srgbClr val="FF0000"/>
              </a:solidFill>
            </a:endParaRPr>
          </a:p>
          <a:p>
            <a:pPr>
              <a:lnSpc>
                <a:spcPct val="85000"/>
              </a:lnSpc>
            </a:pPr>
            <a:r>
              <a:rPr lang="en-US" sz="2800" dirty="0">
                <a:solidFill>
                  <a:srgbClr val="FF0000"/>
                </a:solidFill>
              </a:rPr>
              <a:t>c.200,000 deaths, 1.5m homeless, 296 killed, 4100 homeless</a:t>
            </a:r>
            <a:endParaRPr lang="en-GB" sz="2800" dirty="0">
              <a:solidFill>
                <a:srgbClr val="FF0000"/>
              </a:solidFill>
            </a:endParaRPr>
          </a:p>
        </p:txBody>
      </p:sp>
    </p:spTree>
    <p:extLst>
      <p:ext uri="{BB962C8B-B14F-4D97-AF65-F5344CB8AC3E}">
        <p14:creationId xmlns:p14="http://schemas.microsoft.com/office/powerpoint/2010/main" val="1017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609600"/>
          </a:xfrm>
        </p:spPr>
        <p:txBody>
          <a:bodyPr>
            <a:noAutofit/>
          </a:bodyPr>
          <a:lstStyle/>
          <a:p>
            <a:pPr algn="l"/>
            <a:r>
              <a:rPr lang="en-US" sz="2800" b="1" dirty="0"/>
              <a:t>The challenge of natural hazards revision</a:t>
            </a:r>
            <a:endParaRPr lang="en-GB" sz="2800" b="1" dirty="0"/>
          </a:p>
        </p:txBody>
      </p:sp>
      <p:sp>
        <p:nvSpPr>
          <p:cNvPr id="3" name="Subtitle 2"/>
          <p:cNvSpPr>
            <a:spLocks noGrp="1"/>
          </p:cNvSpPr>
          <p:nvPr>
            <p:ph type="subTitle" idx="1"/>
          </p:nvPr>
        </p:nvSpPr>
        <p:spPr>
          <a:xfrm>
            <a:off x="183931" y="762000"/>
            <a:ext cx="8776138" cy="5638800"/>
          </a:xfrm>
        </p:spPr>
        <p:txBody>
          <a:bodyPr>
            <a:noAutofit/>
          </a:bodyPr>
          <a:lstStyle/>
          <a:p>
            <a:pPr algn="l">
              <a:lnSpc>
                <a:spcPct val="90000"/>
              </a:lnSpc>
              <a:spcBef>
                <a:spcPts val="1200"/>
              </a:spcBef>
              <a:spcAft>
                <a:spcPts val="600"/>
              </a:spcAft>
            </a:pPr>
            <a:r>
              <a:rPr lang="en-US" sz="2400" b="1" dirty="0">
                <a:solidFill>
                  <a:schemeClr val="tx1"/>
                </a:solidFill>
              </a:rPr>
              <a:t>Using an example you have studied, suggest why the effects of a tectonic hazard vary between contrasting areas of wealth (6 marks)</a:t>
            </a:r>
          </a:p>
          <a:p>
            <a:pPr algn="l">
              <a:spcBef>
                <a:spcPts val="0"/>
              </a:spcBef>
            </a:pPr>
            <a:r>
              <a:rPr lang="en-US" sz="2400" b="1" dirty="0">
                <a:solidFill>
                  <a:schemeClr val="tx1"/>
                </a:solidFill>
              </a:rPr>
              <a:t>P: </a:t>
            </a:r>
            <a:r>
              <a:rPr lang="en-US" sz="2400" dirty="0">
                <a:solidFill>
                  <a:schemeClr val="tx1"/>
                </a:solidFill>
              </a:rPr>
              <a:t>The effects of a tectonic hazard are…</a:t>
            </a:r>
          </a:p>
          <a:p>
            <a:pPr algn="l">
              <a:spcBef>
                <a:spcPts val="0"/>
              </a:spcBef>
            </a:pPr>
            <a:endParaRPr lang="en-US" sz="2400" b="1" dirty="0">
              <a:solidFill>
                <a:schemeClr val="tx1"/>
              </a:solidFill>
            </a:endParaRPr>
          </a:p>
          <a:p>
            <a:pPr algn="l">
              <a:spcBef>
                <a:spcPts val="0"/>
              </a:spcBef>
            </a:pPr>
            <a:r>
              <a:rPr lang="en-US" sz="2400" b="1" dirty="0">
                <a:solidFill>
                  <a:schemeClr val="tx1"/>
                </a:solidFill>
              </a:rPr>
              <a:t>E: </a:t>
            </a:r>
            <a:r>
              <a:rPr lang="en-US" sz="2400" dirty="0">
                <a:solidFill>
                  <a:schemeClr val="tx1"/>
                </a:solidFill>
              </a:rPr>
              <a:t>For example in the Haiti earthquake of 2010,…</a:t>
            </a:r>
          </a:p>
          <a:p>
            <a:pPr algn="l">
              <a:spcBef>
                <a:spcPts val="0"/>
              </a:spcBef>
              <a:tabLst>
                <a:tab pos="284163" algn="l"/>
              </a:tabLst>
            </a:pPr>
            <a:r>
              <a:rPr lang="en-US" sz="2400" b="1" dirty="0">
                <a:solidFill>
                  <a:schemeClr val="tx1"/>
                </a:solidFill>
              </a:rPr>
              <a:t>	</a:t>
            </a:r>
            <a:r>
              <a:rPr lang="en-US" sz="2400" dirty="0">
                <a:solidFill>
                  <a:schemeClr val="tx1"/>
                </a:solidFill>
              </a:rPr>
              <a:t>But in the Amatrice, Italy earthquake,…</a:t>
            </a:r>
          </a:p>
          <a:p>
            <a:pPr algn="l">
              <a:spcBef>
                <a:spcPts val="0"/>
              </a:spcBef>
            </a:pPr>
            <a:r>
              <a:rPr lang="en-US" sz="2400" b="1" dirty="0">
                <a:solidFill>
                  <a:schemeClr val="tx1"/>
                </a:solidFill>
              </a:rPr>
              <a:t>E: </a:t>
            </a:r>
            <a:r>
              <a:rPr lang="en-US" sz="2400" dirty="0">
                <a:solidFill>
                  <a:schemeClr val="tx1"/>
                </a:solidFill>
              </a:rPr>
              <a:t>This difference is because…</a:t>
            </a:r>
            <a:endParaRPr lang="en-US" sz="2400" b="1" dirty="0">
              <a:solidFill>
                <a:schemeClr val="tx1"/>
              </a:solidFill>
            </a:endParaRPr>
          </a:p>
          <a:p>
            <a:pPr algn="l">
              <a:spcBef>
                <a:spcPts val="0"/>
              </a:spcBef>
            </a:pPr>
            <a:endParaRPr lang="en-US" sz="2400" b="1" dirty="0">
              <a:solidFill>
                <a:schemeClr val="tx1"/>
              </a:solidFill>
            </a:endParaRPr>
          </a:p>
          <a:p>
            <a:pPr algn="l">
              <a:spcBef>
                <a:spcPts val="0"/>
              </a:spcBef>
            </a:pPr>
            <a:endParaRPr lang="en-US" sz="2400" b="1" dirty="0">
              <a:solidFill>
                <a:schemeClr val="tx1"/>
              </a:solidFill>
            </a:endParaRPr>
          </a:p>
          <a:p>
            <a:pPr algn="l">
              <a:spcBef>
                <a:spcPts val="0"/>
              </a:spcBef>
            </a:pPr>
            <a:r>
              <a:rPr lang="en-US" sz="2400" b="1" dirty="0">
                <a:solidFill>
                  <a:schemeClr val="tx1"/>
                </a:solidFill>
              </a:rPr>
              <a:t>P: </a:t>
            </a:r>
            <a:r>
              <a:rPr lang="en-US" sz="2400" dirty="0">
                <a:solidFill>
                  <a:schemeClr val="tx1"/>
                </a:solidFill>
              </a:rPr>
              <a:t>The secondary effects of earthquakes can also be worse…</a:t>
            </a:r>
          </a:p>
          <a:p>
            <a:pPr algn="l">
              <a:spcBef>
                <a:spcPts val="0"/>
              </a:spcBef>
            </a:pPr>
            <a:endParaRPr lang="en-US" sz="2400" b="1" dirty="0">
              <a:solidFill>
                <a:schemeClr val="tx1"/>
              </a:solidFill>
            </a:endParaRPr>
          </a:p>
          <a:p>
            <a:pPr algn="l">
              <a:spcBef>
                <a:spcPts val="0"/>
              </a:spcBef>
            </a:pPr>
            <a:r>
              <a:rPr lang="en-US" sz="2400" b="1" dirty="0">
                <a:solidFill>
                  <a:schemeClr val="tx1"/>
                </a:solidFill>
              </a:rPr>
              <a:t>E: </a:t>
            </a:r>
            <a:r>
              <a:rPr lang="en-US" sz="2400" dirty="0">
                <a:solidFill>
                  <a:schemeClr val="tx1"/>
                </a:solidFill>
              </a:rPr>
              <a:t>For example in Haiti,…</a:t>
            </a:r>
          </a:p>
          <a:p>
            <a:pPr algn="l">
              <a:spcBef>
                <a:spcPts val="0"/>
              </a:spcBef>
              <a:tabLst>
                <a:tab pos="284163" algn="l"/>
              </a:tabLst>
            </a:pPr>
            <a:r>
              <a:rPr lang="en-US" sz="2400" b="1" dirty="0">
                <a:solidFill>
                  <a:schemeClr val="tx1"/>
                </a:solidFill>
              </a:rPr>
              <a:t>	</a:t>
            </a:r>
            <a:r>
              <a:rPr lang="en-US" sz="2400" dirty="0">
                <a:solidFill>
                  <a:schemeClr val="tx1"/>
                </a:solidFill>
              </a:rPr>
              <a:t>But in Amatrice,…</a:t>
            </a:r>
          </a:p>
          <a:p>
            <a:pPr algn="l">
              <a:spcBef>
                <a:spcPts val="0"/>
              </a:spcBef>
            </a:pPr>
            <a:r>
              <a:rPr lang="en-US" sz="2400" b="1" dirty="0">
                <a:solidFill>
                  <a:schemeClr val="tx1"/>
                </a:solidFill>
              </a:rPr>
              <a:t>E: </a:t>
            </a:r>
            <a:r>
              <a:rPr lang="en-US" sz="2400" dirty="0">
                <a:solidFill>
                  <a:schemeClr val="tx1"/>
                </a:solidFill>
              </a:rPr>
              <a:t>This is due to…</a:t>
            </a:r>
          </a:p>
          <a:p>
            <a:pPr algn="l">
              <a:spcBef>
                <a:spcPts val="600"/>
              </a:spcBef>
              <a:spcAft>
                <a:spcPts val="600"/>
              </a:spcAft>
            </a:pPr>
            <a:endParaRPr lang="en-US" sz="2500" dirty="0">
              <a:solidFill>
                <a:schemeClr val="tx1"/>
              </a:solidFill>
            </a:endParaRPr>
          </a:p>
          <a:p>
            <a:pPr algn="l">
              <a:lnSpc>
                <a:spcPct val="90000"/>
              </a:lnSpc>
              <a:spcBef>
                <a:spcPts val="600"/>
              </a:spcBef>
            </a:pPr>
            <a:endParaRPr lang="en-GB" sz="2400" dirty="0">
              <a:solidFill>
                <a:schemeClr val="tx1"/>
              </a:solidFill>
            </a:endParaRPr>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TextBox 17"/>
          <p:cNvSpPr txBox="1"/>
          <p:nvPr/>
        </p:nvSpPr>
        <p:spPr>
          <a:xfrm>
            <a:off x="533400" y="1524000"/>
            <a:ext cx="8458200" cy="722955"/>
          </a:xfrm>
          <a:prstGeom prst="rect">
            <a:avLst/>
          </a:prstGeom>
          <a:noFill/>
        </p:spPr>
        <p:txBody>
          <a:bodyPr wrap="square" rtlCol="0">
            <a:spAutoFit/>
          </a:bodyPr>
          <a:lstStyle/>
          <a:p>
            <a:pPr>
              <a:lnSpc>
                <a:spcPct val="85000"/>
              </a:lnSpc>
            </a:pPr>
            <a:r>
              <a:rPr lang="en-US" sz="2400" dirty="0">
                <a:solidFill>
                  <a:srgbClr val="FF0000"/>
                </a:solidFill>
              </a:rPr>
              <a:t>				             usually greater in Low Income Countries than High Income Countries. </a:t>
            </a:r>
            <a:endParaRPr lang="en-GB" sz="2400" dirty="0">
              <a:solidFill>
                <a:srgbClr val="FF0000"/>
              </a:solidFill>
            </a:endParaRPr>
          </a:p>
        </p:txBody>
      </p:sp>
      <p:sp>
        <p:nvSpPr>
          <p:cNvPr id="21" name="TextBox 20"/>
          <p:cNvSpPr txBox="1"/>
          <p:nvPr/>
        </p:nvSpPr>
        <p:spPr>
          <a:xfrm>
            <a:off x="533400" y="2895599"/>
            <a:ext cx="8458200" cy="1172629"/>
          </a:xfrm>
          <a:prstGeom prst="rect">
            <a:avLst/>
          </a:prstGeom>
          <a:noFill/>
        </p:spPr>
        <p:txBody>
          <a:bodyPr wrap="square" rtlCol="0">
            <a:spAutoFit/>
          </a:bodyPr>
          <a:lstStyle/>
          <a:p>
            <a:pPr>
              <a:lnSpc>
                <a:spcPct val="90000"/>
              </a:lnSpc>
            </a:pPr>
            <a:endParaRPr lang="en-US" sz="600" dirty="0">
              <a:solidFill>
                <a:srgbClr val="FF0000"/>
              </a:solidFill>
            </a:endParaRPr>
          </a:p>
          <a:p>
            <a:pPr>
              <a:lnSpc>
                <a:spcPct val="90000"/>
              </a:lnSpc>
            </a:pPr>
            <a:r>
              <a:rPr lang="en-US" sz="2400" dirty="0">
                <a:solidFill>
                  <a:srgbClr val="FF0000"/>
                </a:solidFill>
              </a:rPr>
              <a:t>			         Haiti has a lower level of development. Hospitals were less well-equipped and collapsed so that they couldn’t treat the injured and there was no emergency plan.</a:t>
            </a:r>
            <a:endParaRPr lang="en-GB" sz="2400" dirty="0">
              <a:solidFill>
                <a:srgbClr val="FF0000"/>
              </a:solidFill>
            </a:endParaRPr>
          </a:p>
        </p:txBody>
      </p:sp>
      <p:sp>
        <p:nvSpPr>
          <p:cNvPr id="22" name="TextBox 21"/>
          <p:cNvSpPr txBox="1"/>
          <p:nvPr/>
        </p:nvSpPr>
        <p:spPr>
          <a:xfrm>
            <a:off x="533400" y="4442567"/>
            <a:ext cx="6692173" cy="406265"/>
          </a:xfrm>
          <a:prstGeom prst="rect">
            <a:avLst/>
          </a:prstGeom>
          <a:noFill/>
        </p:spPr>
        <p:txBody>
          <a:bodyPr wrap="square" rtlCol="0">
            <a:spAutoFit/>
          </a:bodyPr>
          <a:lstStyle/>
          <a:p>
            <a:pPr>
              <a:lnSpc>
                <a:spcPct val="85000"/>
              </a:lnSpc>
            </a:pPr>
            <a:r>
              <a:rPr lang="en-US" sz="2400" dirty="0">
                <a:solidFill>
                  <a:srgbClr val="FF0000"/>
                </a:solidFill>
              </a:rPr>
              <a:t>in LICs than HICs, and an example is homelessness.</a:t>
            </a:r>
            <a:endParaRPr lang="en-GB" sz="2400" dirty="0">
              <a:solidFill>
                <a:srgbClr val="FF0000"/>
              </a:solidFill>
            </a:endParaRPr>
          </a:p>
        </p:txBody>
      </p:sp>
      <p:sp>
        <p:nvSpPr>
          <p:cNvPr id="23" name="TextBox 22"/>
          <p:cNvSpPr txBox="1"/>
          <p:nvPr/>
        </p:nvSpPr>
        <p:spPr>
          <a:xfrm>
            <a:off x="504497" y="5475673"/>
            <a:ext cx="8536738" cy="1172629"/>
          </a:xfrm>
          <a:prstGeom prst="rect">
            <a:avLst/>
          </a:prstGeom>
          <a:noFill/>
        </p:spPr>
        <p:txBody>
          <a:bodyPr wrap="square" rtlCol="0">
            <a:spAutoFit/>
          </a:bodyPr>
          <a:lstStyle/>
          <a:p>
            <a:pPr>
              <a:lnSpc>
                <a:spcPct val="90000"/>
              </a:lnSpc>
            </a:pPr>
            <a:endParaRPr lang="en-US" sz="600" dirty="0">
              <a:solidFill>
                <a:srgbClr val="FF0000"/>
              </a:solidFill>
            </a:endParaRPr>
          </a:p>
          <a:p>
            <a:pPr>
              <a:lnSpc>
                <a:spcPct val="90000"/>
              </a:lnSpc>
            </a:pPr>
            <a:r>
              <a:rPr lang="en-US" sz="2400" dirty="0">
                <a:solidFill>
                  <a:srgbClr val="FF0000"/>
                </a:solidFill>
              </a:rPr>
              <a:t>		the people of Haiti living in huge areas of squatter settlements made of scrap materials which quickly collapsed, which is typical of LICs. </a:t>
            </a:r>
            <a:endParaRPr lang="en-GB" sz="2400" dirty="0">
              <a:solidFill>
                <a:srgbClr val="FF0000"/>
              </a:solidFill>
            </a:endParaRPr>
          </a:p>
        </p:txBody>
      </p:sp>
      <p:sp>
        <p:nvSpPr>
          <p:cNvPr id="24" name="TextBox 23"/>
          <p:cNvSpPr txBox="1"/>
          <p:nvPr/>
        </p:nvSpPr>
        <p:spPr>
          <a:xfrm>
            <a:off x="3276600" y="4442567"/>
            <a:ext cx="5486400" cy="785600"/>
          </a:xfrm>
          <a:prstGeom prst="rect">
            <a:avLst/>
          </a:prstGeom>
          <a:noFill/>
        </p:spPr>
        <p:txBody>
          <a:bodyPr wrap="square" rtlCol="0">
            <a:spAutoFit/>
          </a:bodyPr>
          <a:lstStyle/>
          <a:p>
            <a:pPr>
              <a:lnSpc>
                <a:spcPct val="85000"/>
              </a:lnSpc>
            </a:pPr>
            <a:endParaRPr lang="en-US" sz="2900" dirty="0">
              <a:solidFill>
                <a:srgbClr val="FF0000"/>
              </a:solidFill>
            </a:endParaRPr>
          </a:p>
          <a:p>
            <a:pPr>
              <a:lnSpc>
                <a:spcPct val="85000"/>
              </a:lnSpc>
            </a:pPr>
            <a:r>
              <a:rPr lang="en-US" sz="2400" dirty="0">
                <a:solidFill>
                  <a:srgbClr val="FF0000"/>
                </a:solidFill>
              </a:rPr>
              <a:t>1.5m people were made homeless.</a:t>
            </a:r>
            <a:endParaRPr lang="en-GB" sz="2400" dirty="0">
              <a:solidFill>
                <a:srgbClr val="FF0000"/>
              </a:solidFill>
            </a:endParaRPr>
          </a:p>
        </p:txBody>
      </p:sp>
      <p:sp>
        <p:nvSpPr>
          <p:cNvPr id="25" name="TextBox 24"/>
          <p:cNvSpPr txBox="1"/>
          <p:nvPr/>
        </p:nvSpPr>
        <p:spPr>
          <a:xfrm>
            <a:off x="2747141" y="4796125"/>
            <a:ext cx="5341883" cy="837922"/>
          </a:xfrm>
          <a:prstGeom prst="rect">
            <a:avLst/>
          </a:prstGeom>
          <a:noFill/>
        </p:spPr>
        <p:txBody>
          <a:bodyPr wrap="square" rtlCol="0">
            <a:spAutoFit/>
          </a:bodyPr>
          <a:lstStyle/>
          <a:p>
            <a:pPr>
              <a:lnSpc>
                <a:spcPct val="85000"/>
              </a:lnSpc>
            </a:pPr>
            <a:endParaRPr lang="en-US" sz="3250" dirty="0">
              <a:solidFill>
                <a:srgbClr val="FF0000"/>
              </a:solidFill>
            </a:endParaRPr>
          </a:p>
          <a:p>
            <a:pPr>
              <a:lnSpc>
                <a:spcPct val="85000"/>
              </a:lnSpc>
            </a:pPr>
            <a:r>
              <a:rPr lang="en-US" sz="2400" dirty="0">
                <a:solidFill>
                  <a:srgbClr val="FF0000"/>
                </a:solidFill>
              </a:rPr>
              <a:t>a few thousand were.</a:t>
            </a:r>
            <a:endParaRPr lang="en-GB" sz="2400" dirty="0">
              <a:solidFill>
                <a:srgbClr val="FF0000"/>
              </a:solidFill>
            </a:endParaRPr>
          </a:p>
        </p:txBody>
      </p:sp>
      <p:sp>
        <p:nvSpPr>
          <p:cNvPr id="13" name="TextBox 12"/>
          <p:cNvSpPr txBox="1"/>
          <p:nvPr/>
        </p:nvSpPr>
        <p:spPr>
          <a:xfrm>
            <a:off x="685800" y="2272101"/>
            <a:ext cx="8458200" cy="409023"/>
          </a:xfrm>
          <a:prstGeom prst="rect">
            <a:avLst/>
          </a:prstGeom>
          <a:noFill/>
        </p:spPr>
        <p:txBody>
          <a:bodyPr wrap="square" rtlCol="0">
            <a:spAutoFit/>
          </a:bodyPr>
          <a:lstStyle/>
          <a:p>
            <a:pPr>
              <a:lnSpc>
                <a:spcPct val="85000"/>
              </a:lnSpc>
            </a:pPr>
            <a:r>
              <a:rPr lang="en-US" sz="2400" dirty="0">
                <a:solidFill>
                  <a:srgbClr val="FF0000"/>
                </a:solidFill>
              </a:rPr>
              <a:t>				                            around 200,000 died   </a:t>
            </a:r>
            <a:endParaRPr lang="en-GB" sz="2400" dirty="0">
              <a:solidFill>
                <a:srgbClr val="FF0000"/>
              </a:solidFill>
            </a:endParaRPr>
          </a:p>
        </p:txBody>
      </p:sp>
      <p:sp>
        <p:nvSpPr>
          <p:cNvPr id="14" name="TextBox 13"/>
          <p:cNvSpPr txBox="1"/>
          <p:nvPr/>
        </p:nvSpPr>
        <p:spPr>
          <a:xfrm>
            <a:off x="5334000" y="2227638"/>
            <a:ext cx="5341883" cy="837922"/>
          </a:xfrm>
          <a:prstGeom prst="rect">
            <a:avLst/>
          </a:prstGeom>
          <a:noFill/>
        </p:spPr>
        <p:txBody>
          <a:bodyPr wrap="square" rtlCol="0">
            <a:spAutoFit/>
          </a:bodyPr>
          <a:lstStyle/>
          <a:p>
            <a:pPr>
              <a:lnSpc>
                <a:spcPct val="85000"/>
              </a:lnSpc>
            </a:pPr>
            <a:endParaRPr lang="en-US" sz="3250" dirty="0">
              <a:solidFill>
                <a:srgbClr val="FF0000"/>
              </a:solidFill>
            </a:endParaRPr>
          </a:p>
          <a:p>
            <a:pPr>
              <a:lnSpc>
                <a:spcPct val="85000"/>
              </a:lnSpc>
            </a:pPr>
            <a:r>
              <a:rPr lang="en-US" sz="2400" dirty="0">
                <a:solidFill>
                  <a:srgbClr val="FF0000"/>
                </a:solidFill>
              </a:rPr>
              <a:t>296 did</a:t>
            </a:r>
            <a:endParaRPr lang="en-GB" sz="2400" dirty="0">
              <a:solidFill>
                <a:srgbClr val="FF0000"/>
              </a:solidFill>
            </a:endParaRPr>
          </a:p>
        </p:txBody>
      </p:sp>
    </p:spTree>
    <p:extLst>
      <p:ext uri="{BB962C8B-B14F-4D97-AF65-F5344CB8AC3E}">
        <p14:creationId xmlns:p14="http://schemas.microsoft.com/office/powerpoint/2010/main" val="15425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5"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8759BF-7000-49F3-8E95-FC4FD2B6C440}"/>
              </a:ext>
            </a:extLst>
          </p:cNvPr>
          <p:cNvSpPr>
            <a:spLocks noGrp="1"/>
          </p:cNvSpPr>
          <p:nvPr>
            <p:ph type="title"/>
          </p:nvPr>
        </p:nvSpPr>
        <p:spPr>
          <a:xfrm>
            <a:off x="628650" y="365127"/>
            <a:ext cx="7886700" cy="870222"/>
          </a:xfrm>
        </p:spPr>
        <p:txBody>
          <a:bodyPr/>
          <a:lstStyle/>
          <a:p>
            <a:pPr algn="ctr"/>
            <a:r>
              <a:rPr lang="en-GB" b="1" u="sng" dirty="0">
                <a:latin typeface="+mn-lt"/>
              </a:rPr>
              <a:t>The Living World</a:t>
            </a:r>
          </a:p>
        </p:txBody>
      </p:sp>
      <p:sp>
        <p:nvSpPr>
          <p:cNvPr id="5" name="TextBox 4">
            <a:extLst>
              <a:ext uri="{FF2B5EF4-FFF2-40B4-BE49-F238E27FC236}">
                <a16:creationId xmlns:a16="http://schemas.microsoft.com/office/drawing/2014/main" id="{FB9DB556-CAD2-4745-982F-63E543572894}"/>
              </a:ext>
            </a:extLst>
          </p:cNvPr>
          <p:cNvSpPr txBox="1"/>
          <p:nvPr/>
        </p:nvSpPr>
        <p:spPr>
          <a:xfrm>
            <a:off x="702453" y="1308016"/>
            <a:ext cx="8023709" cy="3539430"/>
          </a:xfrm>
          <a:prstGeom prst="rect">
            <a:avLst/>
          </a:prstGeom>
          <a:solidFill>
            <a:schemeClr val="bg2"/>
          </a:solidFill>
          <a:ln>
            <a:solidFill>
              <a:schemeClr val="tx1"/>
            </a:solidFill>
          </a:ln>
        </p:spPr>
        <p:txBody>
          <a:bodyPr wrap="square" rtlCol="0">
            <a:spAutoFit/>
          </a:bodyPr>
          <a:lstStyle/>
          <a:p>
            <a:pPr marL="342900" indent="-342900">
              <a:buAutoNum type="arabicPeriod"/>
            </a:pPr>
            <a:r>
              <a:rPr lang="en-GB" sz="2800" b="1" dirty="0"/>
              <a:t>Ecosystems</a:t>
            </a:r>
          </a:p>
          <a:p>
            <a:pPr marL="342900" indent="-342900">
              <a:buAutoNum type="arabicPeriod"/>
            </a:pPr>
            <a:r>
              <a:rPr lang="en-GB" sz="2800" b="1" dirty="0">
                <a:solidFill>
                  <a:srgbClr val="0000CC"/>
                </a:solidFill>
              </a:rPr>
              <a:t>Tropical Rainforests </a:t>
            </a:r>
            <a:r>
              <a:rPr lang="en-GB" sz="2800" dirty="0"/>
              <a:t>– Where? Structure? Causes of Deforestation? Management – International, National and Local?</a:t>
            </a:r>
          </a:p>
          <a:p>
            <a:pPr marL="342900" indent="-342900">
              <a:buAutoNum type="arabicPeriod"/>
            </a:pPr>
            <a:r>
              <a:rPr lang="en-GB" sz="2800" b="1" dirty="0">
                <a:solidFill>
                  <a:srgbClr val="0000CC"/>
                </a:solidFill>
              </a:rPr>
              <a:t>Hot Deserts </a:t>
            </a:r>
            <a:r>
              <a:rPr lang="en-GB" sz="2800" dirty="0"/>
              <a:t>– Thar – Where?  Opportunities?  Challenges?</a:t>
            </a:r>
          </a:p>
          <a:p>
            <a:pPr marL="342900" indent="-342900">
              <a:buAutoNum type="arabicPeriod"/>
            </a:pPr>
            <a:r>
              <a:rPr lang="en-GB" sz="2800" b="1" dirty="0">
                <a:solidFill>
                  <a:srgbClr val="0000CC"/>
                </a:solidFill>
              </a:rPr>
              <a:t>Desertification</a:t>
            </a:r>
            <a:r>
              <a:rPr lang="en-GB" sz="2800" dirty="0"/>
              <a:t> – Where is it occurring?  Why is it occurring?  Reducing the risk?</a:t>
            </a:r>
          </a:p>
        </p:txBody>
      </p:sp>
      <p:pic>
        <p:nvPicPr>
          <p:cNvPr id="7" name="Picture 6" descr="A close up of a sign&#10;&#10;Description automatically generated">
            <a:extLst>
              <a:ext uri="{FF2B5EF4-FFF2-40B4-BE49-F238E27FC236}">
                <a16:creationId xmlns:a16="http://schemas.microsoft.com/office/drawing/2014/main" id="{3742F03F-80A0-4BA3-B01F-12E783EA9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58849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52C7BA3F-FBA6-47D3-8B98-881A519ED82E}"/>
              </a:ext>
            </a:extLst>
          </p:cNvPr>
          <p:cNvPicPr>
            <a:picLocks noChangeAspect="1"/>
          </p:cNvPicPr>
          <p:nvPr/>
        </p:nvPicPr>
        <p:blipFill rotWithShape="1">
          <a:blip r:embed="rId2"/>
          <a:srcRect r="2" b="43627"/>
          <a:stretch/>
        </p:blipFill>
        <p:spPr>
          <a:xfrm rot="21480000">
            <a:off x="853377" y="1003258"/>
            <a:ext cx="7437246" cy="4764396"/>
          </a:xfrm>
          <a:prstGeom prst="rect">
            <a:avLst/>
          </a:prstGeom>
        </p:spPr>
      </p:pic>
      <p:pic>
        <p:nvPicPr>
          <p:cNvPr id="5" name="Picture 4" descr="A close up of a sign&#10;&#10;Description automatically generated">
            <a:extLst>
              <a:ext uri="{FF2B5EF4-FFF2-40B4-BE49-F238E27FC236}">
                <a16:creationId xmlns:a16="http://schemas.microsoft.com/office/drawing/2014/main" id="{778ED81C-CE1D-4830-A729-0D1CBF49F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178442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C3F4B-8C8E-4366-ADB9-16753E11BD0F}"/>
              </a:ext>
            </a:extLst>
          </p:cNvPr>
          <p:cNvPicPr>
            <a:picLocks noChangeAspect="1"/>
          </p:cNvPicPr>
          <p:nvPr/>
        </p:nvPicPr>
        <p:blipFill>
          <a:blip r:embed="rId2"/>
          <a:stretch>
            <a:fillRect/>
          </a:stretch>
        </p:blipFill>
        <p:spPr>
          <a:xfrm>
            <a:off x="1518569" y="0"/>
            <a:ext cx="6106861" cy="6858000"/>
          </a:xfrm>
          <a:prstGeom prst="rect">
            <a:avLst/>
          </a:prstGeom>
        </p:spPr>
      </p:pic>
      <p:sp>
        <p:nvSpPr>
          <p:cNvPr id="3" name="Rectangle 2">
            <a:extLst>
              <a:ext uri="{FF2B5EF4-FFF2-40B4-BE49-F238E27FC236}">
                <a16:creationId xmlns:a16="http://schemas.microsoft.com/office/drawing/2014/main" id="{253902D2-D8BF-477C-8834-28CFAE25FA7F}"/>
              </a:ext>
            </a:extLst>
          </p:cNvPr>
          <p:cNvSpPr/>
          <p:nvPr/>
        </p:nvSpPr>
        <p:spPr>
          <a:xfrm>
            <a:off x="2462645" y="238991"/>
            <a:ext cx="732560"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65DA4A-9EF0-4340-8C4F-92EE67093A39}"/>
              </a:ext>
            </a:extLst>
          </p:cNvPr>
          <p:cNvSpPr/>
          <p:nvPr/>
        </p:nvSpPr>
        <p:spPr>
          <a:xfrm>
            <a:off x="4979350" y="238991"/>
            <a:ext cx="2148928"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12D62E-437D-4F32-BFE7-25F9F80E85FA}"/>
              </a:ext>
            </a:extLst>
          </p:cNvPr>
          <p:cNvSpPr/>
          <p:nvPr/>
        </p:nvSpPr>
        <p:spPr>
          <a:xfrm>
            <a:off x="4223417" y="704611"/>
            <a:ext cx="1369073" cy="171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E7DB99-31A0-4354-BF54-A14198201D89}"/>
              </a:ext>
            </a:extLst>
          </p:cNvPr>
          <p:cNvCxnSpPr/>
          <p:nvPr/>
        </p:nvCxnSpPr>
        <p:spPr>
          <a:xfrm>
            <a:off x="5759204" y="876061"/>
            <a:ext cx="13690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7349D2-12FC-4CB9-9A42-131FA5C0180E}"/>
              </a:ext>
            </a:extLst>
          </p:cNvPr>
          <p:cNvCxnSpPr>
            <a:cxnSpLocks/>
          </p:cNvCxnSpPr>
          <p:nvPr/>
        </p:nvCxnSpPr>
        <p:spPr>
          <a:xfrm>
            <a:off x="2462645" y="1033513"/>
            <a:ext cx="104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FA156-47B7-4D1C-A80C-AF2AA5474284}"/>
              </a:ext>
            </a:extLst>
          </p:cNvPr>
          <p:cNvCxnSpPr>
            <a:cxnSpLocks/>
          </p:cNvCxnSpPr>
          <p:nvPr/>
        </p:nvCxnSpPr>
        <p:spPr>
          <a:xfrm>
            <a:off x="3648338" y="1033513"/>
            <a:ext cx="1331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E2C8C7C-406F-4A63-8FA2-7BC1F84EE157}"/>
              </a:ext>
            </a:extLst>
          </p:cNvPr>
          <p:cNvSpPr/>
          <p:nvPr/>
        </p:nvSpPr>
        <p:spPr>
          <a:xfrm>
            <a:off x="6830214" y="929556"/>
            <a:ext cx="759852" cy="3565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9296B68-15EC-48C2-8337-16E4FD76D620}"/>
              </a:ext>
            </a:extLst>
          </p:cNvPr>
          <p:cNvSpPr/>
          <p:nvPr/>
        </p:nvSpPr>
        <p:spPr>
          <a:xfrm>
            <a:off x="2359253" y="1328659"/>
            <a:ext cx="1672190" cy="449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D97A4AC-6E34-417D-85A4-7C4A35F95B3D}"/>
              </a:ext>
            </a:extLst>
          </p:cNvPr>
          <p:cNvSpPr txBox="1"/>
          <p:nvPr/>
        </p:nvSpPr>
        <p:spPr>
          <a:xfrm>
            <a:off x="4066808" y="1170231"/>
            <a:ext cx="2677524" cy="523220"/>
          </a:xfrm>
          <a:prstGeom prst="rect">
            <a:avLst/>
          </a:prstGeom>
          <a:noFill/>
          <a:ln w="19050">
            <a:solidFill>
              <a:srgbClr val="0000CC"/>
            </a:solidFill>
          </a:ln>
        </p:spPr>
        <p:txBody>
          <a:bodyPr wrap="square" rtlCol="0">
            <a:spAutoFit/>
          </a:bodyPr>
          <a:lstStyle/>
          <a:p>
            <a:pPr algn="ctr"/>
            <a:r>
              <a:rPr lang="en-GB" sz="1400" b="1" dirty="0">
                <a:solidFill>
                  <a:srgbClr val="0000CC"/>
                </a:solidFill>
              </a:rPr>
              <a:t>Chosen environment – Fringe of a Hot desert??</a:t>
            </a:r>
          </a:p>
        </p:txBody>
      </p:sp>
      <p:pic>
        <p:nvPicPr>
          <p:cNvPr id="16" name="Picture 15" descr="A close up of a sign&#10;&#10;Description automatically generated">
            <a:extLst>
              <a:ext uri="{FF2B5EF4-FFF2-40B4-BE49-F238E27FC236}">
                <a16:creationId xmlns:a16="http://schemas.microsoft.com/office/drawing/2014/main" id="{5D59FD38-20BE-4473-9DD5-5DAC27DCF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0" y="5602492"/>
            <a:ext cx="764332" cy="1072395"/>
          </a:xfrm>
          <a:prstGeom prst="rect">
            <a:avLst/>
          </a:prstGeom>
        </p:spPr>
      </p:pic>
    </p:spTree>
    <p:extLst>
      <p:ext uri="{BB962C8B-B14F-4D97-AF65-F5344CB8AC3E}">
        <p14:creationId xmlns:p14="http://schemas.microsoft.com/office/powerpoint/2010/main" val="686138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796</Words>
  <Application>Microsoft Office PowerPoint</Application>
  <PresentationFormat>On-screen Show (4:3)</PresentationFormat>
  <Paragraphs>86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Impact</vt:lpstr>
      <vt:lpstr>Office Theme</vt:lpstr>
      <vt:lpstr>PowerPoint Presentation</vt:lpstr>
      <vt:lpstr>PowerPoint Presentation</vt:lpstr>
      <vt:lpstr>PowerPoint Presentation</vt:lpstr>
      <vt:lpstr>The challenge of natural hazards revision</vt:lpstr>
      <vt:lpstr>The challenge of natural hazards revision</vt:lpstr>
      <vt:lpstr>The challenge of natural hazards revision</vt:lpstr>
      <vt:lpstr>The Living World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Pippa Newman</dc:creator>
  <cp:lastModifiedBy>Gavin Blackman</cp:lastModifiedBy>
  <cp:revision>2</cp:revision>
  <dcterms:created xsi:type="dcterms:W3CDTF">2019-04-29T13:34:21Z</dcterms:created>
  <dcterms:modified xsi:type="dcterms:W3CDTF">2019-05-03T12:09:33Z</dcterms:modified>
</cp:coreProperties>
</file>