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9" r:id="rId3"/>
  </p:sldIdLst>
  <p:sldSz cx="9906000" cy="6858000" type="A4"/>
  <p:notesSz cx="6819900" cy="9918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AFA"/>
    <a:srgbClr val="EEE0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039AD6-0048-4645-B41B-E29354D61C2F}" v="151" dt="2019-01-09T18:42:42.1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74" autoAdjust="0"/>
    <p:restoredTop sz="94660"/>
  </p:normalViewPr>
  <p:slideViewPr>
    <p:cSldViewPr snapToGrid="0">
      <p:cViewPr varScale="1">
        <p:scale>
          <a:sx n="87" d="100"/>
          <a:sy n="87" d="100"/>
        </p:scale>
        <p:origin x="85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vin Blackman" userId="30108c45-e617-46d0-8708-8bced50adda8" providerId="ADAL" clId="{CF039AD6-0048-4645-B41B-E29354D61C2F}"/>
    <pc:docChg chg="undo redo custSel modSld">
      <pc:chgData name="Gavin Blackman" userId="30108c45-e617-46d0-8708-8bced50adda8" providerId="ADAL" clId="{CF039AD6-0048-4645-B41B-E29354D61C2F}" dt="2019-01-10T10:44:05.863" v="2736" actId="20577"/>
      <pc:docMkLst>
        <pc:docMk/>
      </pc:docMkLst>
      <pc:sldChg chg="addSp delSp modSp">
        <pc:chgData name="Gavin Blackman" userId="30108c45-e617-46d0-8708-8bced50adda8" providerId="ADAL" clId="{CF039AD6-0048-4645-B41B-E29354D61C2F}" dt="2019-01-10T10:18:08.128" v="2732" actId="20577"/>
        <pc:sldMkLst>
          <pc:docMk/>
          <pc:sldMk cId="237134562" sldId="256"/>
        </pc:sldMkLst>
        <pc:graphicFrameChg chg="mod modGraphic">
          <ac:chgData name="Gavin Blackman" userId="30108c45-e617-46d0-8708-8bced50adda8" providerId="ADAL" clId="{CF039AD6-0048-4645-B41B-E29354D61C2F}" dt="2019-01-09T08:22:12.038" v="727"/>
          <ac:graphicFrameMkLst>
            <pc:docMk/>
            <pc:sldMk cId="237134562" sldId="256"/>
            <ac:graphicFrameMk id="10" creationId="{00000000-0000-0000-0000-000000000000}"/>
          </ac:graphicFrameMkLst>
        </pc:graphicFrameChg>
        <pc:graphicFrameChg chg="modGraphic">
          <ac:chgData name="Gavin Blackman" userId="30108c45-e617-46d0-8708-8bced50adda8" providerId="ADAL" clId="{CF039AD6-0048-4645-B41B-E29354D61C2F}" dt="2019-01-10T10:18:08.128" v="2732" actId="20577"/>
          <ac:graphicFrameMkLst>
            <pc:docMk/>
            <pc:sldMk cId="237134562" sldId="256"/>
            <ac:graphicFrameMk id="12" creationId="{570325A4-84AB-46E6-8C31-825F6FE8816B}"/>
          </ac:graphicFrameMkLst>
        </pc:graphicFrameChg>
        <pc:graphicFrameChg chg="modGraphic">
          <ac:chgData name="Gavin Blackman" userId="30108c45-e617-46d0-8708-8bced50adda8" providerId="ADAL" clId="{CF039AD6-0048-4645-B41B-E29354D61C2F}" dt="2019-01-09T08:20:55.766" v="725" actId="6549"/>
          <ac:graphicFrameMkLst>
            <pc:docMk/>
            <pc:sldMk cId="237134562" sldId="256"/>
            <ac:graphicFrameMk id="15" creationId="{B0652010-27B0-4268-95E5-63E1E245EF2B}"/>
          </ac:graphicFrameMkLst>
        </pc:graphicFrameChg>
        <pc:graphicFrameChg chg="mod modGraphic">
          <ac:chgData name="Gavin Blackman" userId="30108c45-e617-46d0-8708-8bced50adda8" providerId="ADAL" clId="{CF039AD6-0048-4645-B41B-E29354D61C2F}" dt="2019-01-09T08:12:36.789" v="703" actId="20577"/>
          <ac:graphicFrameMkLst>
            <pc:docMk/>
            <pc:sldMk cId="237134562" sldId="256"/>
            <ac:graphicFrameMk id="39" creationId="{A1B42846-BC19-4BB9-8892-9EEC3D0868A5}"/>
          </ac:graphicFrameMkLst>
        </pc:graphicFrameChg>
        <pc:graphicFrameChg chg="modGraphic">
          <ac:chgData name="Gavin Blackman" userId="30108c45-e617-46d0-8708-8bced50adda8" providerId="ADAL" clId="{CF039AD6-0048-4645-B41B-E29354D61C2F}" dt="2019-01-09T08:00:42.795" v="426" actId="20577"/>
          <ac:graphicFrameMkLst>
            <pc:docMk/>
            <pc:sldMk cId="237134562" sldId="256"/>
            <ac:graphicFrameMk id="52" creationId="{8AB2D817-8329-4010-BF02-5FE5FCF77277}"/>
          </ac:graphicFrameMkLst>
        </pc:graphicFrameChg>
        <pc:picChg chg="add mod">
          <ac:chgData name="Gavin Blackman" userId="30108c45-e617-46d0-8708-8bced50adda8" providerId="ADAL" clId="{CF039AD6-0048-4645-B41B-E29354D61C2F}" dt="2019-01-09T08:23:10.515" v="736" actId="1076"/>
          <ac:picMkLst>
            <pc:docMk/>
            <pc:sldMk cId="237134562" sldId="256"/>
            <ac:picMk id="14" creationId="{266ABD86-03F1-4E9B-90C0-E2B4FBBBA845}"/>
          </ac:picMkLst>
        </pc:picChg>
        <pc:picChg chg="mod">
          <ac:chgData name="Gavin Blackman" userId="30108c45-e617-46d0-8708-8bced50adda8" providerId="ADAL" clId="{CF039AD6-0048-4645-B41B-E29354D61C2F}" dt="2019-01-09T08:05:23.991" v="489" actId="14100"/>
          <ac:picMkLst>
            <pc:docMk/>
            <pc:sldMk cId="237134562" sldId="256"/>
            <ac:picMk id="84" creationId="{BEF6F4B1-4D4B-4A34-AA35-6707C2F13DE5}"/>
          </ac:picMkLst>
        </pc:picChg>
        <pc:picChg chg="mod">
          <ac:chgData name="Gavin Blackman" userId="30108c45-e617-46d0-8708-8bced50adda8" providerId="ADAL" clId="{CF039AD6-0048-4645-B41B-E29354D61C2F}" dt="2019-01-09T08:09:57.080" v="490" actId="1076"/>
          <ac:picMkLst>
            <pc:docMk/>
            <pc:sldMk cId="237134562" sldId="256"/>
            <ac:picMk id="86" creationId="{58D744B6-67B7-4591-8B4A-D8566B77D0F2}"/>
          </ac:picMkLst>
        </pc:picChg>
        <pc:picChg chg="add del mod">
          <ac:chgData name="Gavin Blackman" userId="30108c45-e617-46d0-8708-8bced50adda8" providerId="ADAL" clId="{CF039AD6-0048-4645-B41B-E29354D61C2F}" dt="2019-01-09T08:22:23.942" v="730" actId="478"/>
          <ac:picMkLst>
            <pc:docMk/>
            <pc:sldMk cId="237134562" sldId="256"/>
            <ac:picMk id="2050" creationId="{ABDEE2DE-99BF-463A-A84F-510B589CB85C}"/>
          </ac:picMkLst>
        </pc:picChg>
      </pc:sldChg>
      <pc:sldChg chg="addSp delSp modSp">
        <pc:chgData name="Gavin Blackman" userId="30108c45-e617-46d0-8708-8bced50adda8" providerId="ADAL" clId="{CF039AD6-0048-4645-B41B-E29354D61C2F}" dt="2019-01-10T10:44:05.863" v="2736" actId="20577"/>
        <pc:sldMkLst>
          <pc:docMk/>
          <pc:sldMk cId="2904014789" sldId="259"/>
        </pc:sldMkLst>
        <pc:graphicFrameChg chg="mod modGraphic">
          <ac:chgData name="Gavin Blackman" userId="30108c45-e617-46d0-8708-8bced50adda8" providerId="ADAL" clId="{CF039AD6-0048-4645-B41B-E29354D61C2F}" dt="2019-01-10T10:44:05.863" v="2736" actId="20577"/>
          <ac:graphicFrameMkLst>
            <pc:docMk/>
            <pc:sldMk cId="2904014789" sldId="259"/>
            <ac:graphicFrameMk id="4" creationId="{00000000-0000-0000-0000-000000000000}"/>
          </ac:graphicFrameMkLst>
        </pc:graphicFrameChg>
        <pc:graphicFrameChg chg="modGraphic">
          <ac:chgData name="Gavin Blackman" userId="30108c45-e617-46d0-8708-8bced50adda8" providerId="ADAL" clId="{CF039AD6-0048-4645-B41B-E29354D61C2F}" dt="2019-01-09T12:43:52.051" v="750" actId="20577"/>
          <ac:graphicFrameMkLst>
            <pc:docMk/>
            <pc:sldMk cId="2904014789" sldId="259"/>
            <ac:graphicFrameMk id="5" creationId="{00000000-0000-0000-0000-000000000000}"/>
          </ac:graphicFrameMkLst>
        </pc:graphicFrameChg>
        <pc:graphicFrameChg chg="add del mod">
          <ac:chgData name="Gavin Blackman" userId="30108c45-e617-46d0-8708-8bced50adda8" providerId="ADAL" clId="{CF039AD6-0048-4645-B41B-E29354D61C2F}" dt="2019-01-09T13:05:10.295" v="2033"/>
          <ac:graphicFrameMkLst>
            <pc:docMk/>
            <pc:sldMk cId="2904014789" sldId="259"/>
            <ac:graphicFrameMk id="13" creationId="{16C2FA7C-232A-4371-8032-782CD28B6B77}"/>
          </ac:graphicFrameMkLst>
        </pc:graphicFrameChg>
        <pc:graphicFrameChg chg="add del mod">
          <ac:chgData name="Gavin Blackman" userId="30108c45-e617-46d0-8708-8bced50adda8" providerId="ADAL" clId="{CF039AD6-0048-4645-B41B-E29354D61C2F}" dt="2019-01-09T13:05:20.074" v="2036"/>
          <ac:graphicFrameMkLst>
            <pc:docMk/>
            <pc:sldMk cId="2904014789" sldId="259"/>
            <ac:graphicFrameMk id="14" creationId="{3762821E-CA69-453A-9CAE-4647B0699F1F}"/>
          </ac:graphicFrameMkLst>
        </pc:graphicFrameChg>
        <pc:graphicFrameChg chg="add del mod">
          <ac:chgData name="Gavin Blackman" userId="30108c45-e617-46d0-8708-8bced50adda8" providerId="ADAL" clId="{CF039AD6-0048-4645-B41B-E29354D61C2F}" dt="2019-01-09T13:05:59.625" v="2043"/>
          <ac:graphicFrameMkLst>
            <pc:docMk/>
            <pc:sldMk cId="2904014789" sldId="259"/>
            <ac:graphicFrameMk id="19" creationId="{F50644E2-01E7-4D43-94BE-FFC8029EF544}"/>
          </ac:graphicFrameMkLst>
        </pc:graphicFrameChg>
        <pc:graphicFrameChg chg="add del mod">
          <ac:chgData name="Gavin Blackman" userId="30108c45-e617-46d0-8708-8bced50adda8" providerId="ADAL" clId="{CF039AD6-0048-4645-B41B-E29354D61C2F}" dt="2019-01-09T13:06:42.765" v="2072"/>
          <ac:graphicFrameMkLst>
            <pc:docMk/>
            <pc:sldMk cId="2904014789" sldId="259"/>
            <ac:graphicFrameMk id="26" creationId="{A55070D4-F420-4905-AF52-903CFC9700C4}"/>
          </ac:graphicFrameMkLst>
        </pc:graphicFrameChg>
        <pc:graphicFrameChg chg="add del mod">
          <ac:chgData name="Gavin Blackman" userId="30108c45-e617-46d0-8708-8bced50adda8" providerId="ADAL" clId="{CF039AD6-0048-4645-B41B-E29354D61C2F}" dt="2019-01-09T13:06:51.650" v="2075"/>
          <ac:graphicFrameMkLst>
            <pc:docMk/>
            <pc:sldMk cId="2904014789" sldId="259"/>
            <ac:graphicFrameMk id="27" creationId="{E2964E63-9DC5-4F21-88B8-C1A5DEB188D1}"/>
          </ac:graphicFrameMkLst>
        </pc:graphicFrameChg>
        <pc:graphicFrameChg chg="add del mod">
          <ac:chgData name="Gavin Blackman" userId="30108c45-e617-46d0-8708-8bced50adda8" providerId="ADAL" clId="{CF039AD6-0048-4645-B41B-E29354D61C2F}" dt="2019-01-09T13:07:13.329" v="2082"/>
          <ac:graphicFrameMkLst>
            <pc:docMk/>
            <pc:sldMk cId="2904014789" sldId="259"/>
            <ac:graphicFrameMk id="28" creationId="{FF1BBDE7-57B1-4DBA-A9E3-A15C0DBF87BB}"/>
          </ac:graphicFrameMkLst>
        </pc:graphicFrameChg>
        <pc:graphicFrameChg chg="add del mod">
          <ac:chgData name="Gavin Blackman" userId="30108c45-e617-46d0-8708-8bced50adda8" providerId="ADAL" clId="{CF039AD6-0048-4645-B41B-E29354D61C2F}" dt="2019-01-09T13:13:28.551" v="2175"/>
          <ac:graphicFrameMkLst>
            <pc:docMk/>
            <pc:sldMk cId="2904014789" sldId="259"/>
            <ac:graphicFrameMk id="29" creationId="{14EB9472-5D05-467D-BDCA-495CA38A6F61}"/>
          </ac:graphicFrameMkLst>
        </pc:graphicFrameChg>
        <pc:picChg chg="add mod modCrop">
          <ac:chgData name="Gavin Blackman" userId="30108c45-e617-46d0-8708-8bced50adda8" providerId="ADAL" clId="{CF039AD6-0048-4645-B41B-E29354D61C2F}" dt="2019-01-09T12:43:05.832" v="737" actId="14100"/>
          <ac:picMkLst>
            <pc:docMk/>
            <pc:sldMk cId="2904014789" sldId="259"/>
            <ac:picMk id="6" creationId="{388FA935-D1A5-4209-A7F9-A48F7960C837}"/>
          </ac:picMkLst>
        </pc:picChg>
        <pc:picChg chg="add mod">
          <ac:chgData name="Gavin Blackman" userId="30108c45-e617-46d0-8708-8bced50adda8" providerId="ADAL" clId="{CF039AD6-0048-4645-B41B-E29354D61C2F}" dt="2019-01-09T12:55:37.921" v="1190" actId="14100"/>
          <ac:picMkLst>
            <pc:docMk/>
            <pc:sldMk cId="2904014789" sldId="259"/>
            <ac:picMk id="8" creationId="{17E54E94-B7AE-4B1D-8B77-8A938593022D}"/>
          </ac:picMkLst>
        </pc:picChg>
        <pc:picChg chg="add mod">
          <ac:chgData name="Gavin Blackman" userId="30108c45-e617-46d0-8708-8bced50adda8" providerId="ADAL" clId="{CF039AD6-0048-4645-B41B-E29354D61C2F}" dt="2019-01-08T19:15:56.469" v="92" actId="1076"/>
          <ac:picMkLst>
            <pc:docMk/>
            <pc:sldMk cId="2904014789" sldId="259"/>
            <ac:picMk id="9" creationId="{86D728B4-A003-40BF-A604-432ED4E008DC}"/>
          </ac:picMkLst>
        </pc:picChg>
        <pc:picChg chg="del">
          <ac:chgData name="Gavin Blackman" userId="30108c45-e617-46d0-8708-8bced50adda8" providerId="ADAL" clId="{CF039AD6-0048-4645-B41B-E29354D61C2F}" dt="2018-12-24T15:31:45.324" v="14" actId="478"/>
          <ac:picMkLst>
            <pc:docMk/>
            <pc:sldMk cId="2904014789" sldId="259"/>
            <ac:picMk id="10" creationId="{00000000-0000-0000-0000-000000000000}"/>
          </ac:picMkLst>
        </pc:picChg>
        <pc:picChg chg="add mod">
          <ac:chgData name="Gavin Blackman" userId="30108c45-e617-46d0-8708-8bced50adda8" providerId="ADAL" clId="{CF039AD6-0048-4645-B41B-E29354D61C2F}" dt="2019-01-09T08:18:21.659" v="718" actId="1076"/>
          <ac:picMkLst>
            <pc:docMk/>
            <pc:sldMk cId="2904014789" sldId="259"/>
            <ac:picMk id="10" creationId="{ACF8C96C-2DA6-4AB7-9254-BE0079D22184}"/>
          </ac:picMkLst>
        </pc:picChg>
        <pc:picChg chg="add mod">
          <ac:chgData name="Gavin Blackman" userId="30108c45-e617-46d0-8708-8bced50adda8" providerId="ADAL" clId="{CF039AD6-0048-4645-B41B-E29354D61C2F}" dt="2019-01-09T13:14:45.971" v="2184" actId="1076"/>
          <ac:picMkLst>
            <pc:docMk/>
            <pc:sldMk cId="2904014789" sldId="259"/>
            <ac:picMk id="12" creationId="{E6CEE124-3673-4DB0-BAF2-618A4A28F268}"/>
          </ac:picMkLst>
        </pc:picChg>
        <pc:picChg chg="del">
          <ac:chgData name="Gavin Blackman" userId="30108c45-e617-46d0-8708-8bced50adda8" providerId="ADAL" clId="{CF039AD6-0048-4645-B41B-E29354D61C2F}" dt="2018-12-24T15:31:04.219" v="0" actId="478"/>
          <ac:picMkLst>
            <pc:docMk/>
            <pc:sldMk cId="2904014789" sldId="259"/>
            <ac:picMk id="13" creationId="{00000000-0000-0000-0000-000000000000}"/>
          </ac:picMkLst>
        </pc:picChg>
        <pc:picChg chg="add mod modCrop">
          <ac:chgData name="Gavin Blackman" userId="30108c45-e617-46d0-8708-8bced50adda8" providerId="ADAL" clId="{CF039AD6-0048-4645-B41B-E29354D61C2F}" dt="2019-01-09T18:43:51.720" v="2502" actId="1076"/>
          <ac:picMkLst>
            <pc:docMk/>
            <pc:sldMk cId="2904014789" sldId="259"/>
            <ac:picMk id="13" creationId="{3337DD15-861D-489A-B7FC-0ED3A352D679}"/>
          </ac:picMkLst>
        </pc:picChg>
        <pc:picChg chg="del">
          <ac:chgData name="Gavin Blackman" userId="30108c45-e617-46d0-8708-8bced50adda8" providerId="ADAL" clId="{CF039AD6-0048-4645-B41B-E29354D61C2F}" dt="2018-12-24T15:31:52.275" v="16" actId="478"/>
          <ac:picMkLst>
            <pc:docMk/>
            <pc:sldMk cId="2904014789" sldId="259"/>
            <ac:picMk id="1026" creationId="{00000000-0000-0000-0000-000000000000}"/>
          </ac:picMkLst>
        </pc:picChg>
        <pc:picChg chg="add mod">
          <ac:chgData name="Gavin Blackman" userId="30108c45-e617-46d0-8708-8bced50adda8" providerId="ADAL" clId="{CF039AD6-0048-4645-B41B-E29354D61C2F}" dt="2019-01-09T08:15:56.251" v="704" actId="1076"/>
          <ac:picMkLst>
            <pc:docMk/>
            <pc:sldMk cId="2904014789" sldId="259"/>
            <ac:picMk id="1026" creationId="{413DDB88-5EE6-4920-93FC-D9BE02BA8304}"/>
          </ac:picMkLst>
        </pc:picChg>
        <pc:picChg chg="del">
          <ac:chgData name="Gavin Blackman" userId="30108c45-e617-46d0-8708-8bced50adda8" providerId="ADAL" clId="{CF039AD6-0048-4645-B41B-E29354D61C2F}" dt="2018-12-24T15:31:47.945" v="15" actId="478"/>
          <ac:picMkLst>
            <pc:docMk/>
            <pc:sldMk cId="2904014789" sldId="259"/>
            <ac:picMk id="104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6491"/>
          </a:xfrm>
          <a:prstGeom prst="rect">
            <a:avLst/>
          </a:prstGeom>
        </p:spPr>
        <p:txBody>
          <a:bodyPr vert="horz" lIns="91184" tIns="45592" rIns="91184" bIns="45592" rtlCol="0"/>
          <a:lstStyle>
            <a:lvl1pPr algn="l">
              <a:defRPr sz="1200"/>
            </a:lvl1pPr>
          </a:lstStyle>
          <a:p>
            <a:endParaRPr lang="en-GB"/>
          </a:p>
        </p:txBody>
      </p:sp>
      <p:sp>
        <p:nvSpPr>
          <p:cNvPr id="3" name="Date Placeholder 2"/>
          <p:cNvSpPr>
            <a:spLocks noGrp="1"/>
          </p:cNvSpPr>
          <p:nvPr>
            <p:ph type="dt" idx="1"/>
          </p:nvPr>
        </p:nvSpPr>
        <p:spPr>
          <a:xfrm>
            <a:off x="3863032" y="0"/>
            <a:ext cx="2955290" cy="496491"/>
          </a:xfrm>
          <a:prstGeom prst="rect">
            <a:avLst/>
          </a:prstGeom>
        </p:spPr>
        <p:txBody>
          <a:bodyPr vert="horz" lIns="91184" tIns="45592" rIns="91184" bIns="45592" rtlCol="0"/>
          <a:lstStyle>
            <a:lvl1pPr algn="r">
              <a:defRPr sz="1200"/>
            </a:lvl1pPr>
          </a:lstStyle>
          <a:p>
            <a:fld id="{85F79ADE-FCFB-4954-B288-87173358DB85}" type="datetimeFigureOut">
              <a:rPr lang="en-GB" smtClean="0"/>
              <a:t>06/03/2019</a:t>
            </a:fld>
            <a:endParaRPr lang="en-GB"/>
          </a:p>
        </p:txBody>
      </p:sp>
      <p:sp>
        <p:nvSpPr>
          <p:cNvPr id="4" name="Slide Image Placeholder 3"/>
          <p:cNvSpPr>
            <a:spLocks noGrp="1" noRot="1" noChangeAspect="1"/>
          </p:cNvSpPr>
          <p:nvPr>
            <p:ph type="sldImg" idx="2"/>
          </p:nvPr>
        </p:nvSpPr>
        <p:spPr>
          <a:xfrm>
            <a:off x="992188" y="1239838"/>
            <a:ext cx="4835525" cy="3348037"/>
          </a:xfrm>
          <a:prstGeom prst="rect">
            <a:avLst/>
          </a:prstGeom>
          <a:noFill/>
          <a:ln w="12700">
            <a:solidFill>
              <a:prstClr val="black"/>
            </a:solidFill>
          </a:ln>
        </p:spPr>
        <p:txBody>
          <a:bodyPr vert="horz" lIns="91184" tIns="45592" rIns="91184" bIns="45592" rtlCol="0" anchor="ctr"/>
          <a:lstStyle/>
          <a:p>
            <a:endParaRPr lang="en-GB"/>
          </a:p>
        </p:txBody>
      </p:sp>
      <p:sp>
        <p:nvSpPr>
          <p:cNvPr id="5" name="Notes Placeholder 4"/>
          <p:cNvSpPr>
            <a:spLocks noGrp="1"/>
          </p:cNvSpPr>
          <p:nvPr>
            <p:ph type="body" sz="quarter" idx="3"/>
          </p:nvPr>
        </p:nvSpPr>
        <p:spPr>
          <a:xfrm>
            <a:off x="681990" y="4772968"/>
            <a:ext cx="5455920" cy="3905300"/>
          </a:xfrm>
          <a:prstGeom prst="rect">
            <a:avLst/>
          </a:prstGeom>
        </p:spPr>
        <p:txBody>
          <a:bodyPr vert="horz" lIns="91184" tIns="45592" rIns="91184" bIns="4559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2209"/>
            <a:ext cx="2955290" cy="496491"/>
          </a:xfrm>
          <a:prstGeom prst="rect">
            <a:avLst/>
          </a:prstGeom>
        </p:spPr>
        <p:txBody>
          <a:bodyPr vert="horz" lIns="91184" tIns="45592" rIns="91184" bIns="45592" rtlCol="0" anchor="b"/>
          <a:lstStyle>
            <a:lvl1pPr algn="l">
              <a:defRPr sz="1200"/>
            </a:lvl1pPr>
          </a:lstStyle>
          <a:p>
            <a:endParaRPr lang="en-GB"/>
          </a:p>
        </p:txBody>
      </p:sp>
      <p:sp>
        <p:nvSpPr>
          <p:cNvPr id="7" name="Slide Number Placeholder 6"/>
          <p:cNvSpPr>
            <a:spLocks noGrp="1"/>
          </p:cNvSpPr>
          <p:nvPr>
            <p:ph type="sldNum" sz="quarter" idx="5"/>
          </p:nvPr>
        </p:nvSpPr>
        <p:spPr>
          <a:xfrm>
            <a:off x="3863032" y="9422209"/>
            <a:ext cx="2955290" cy="496491"/>
          </a:xfrm>
          <a:prstGeom prst="rect">
            <a:avLst/>
          </a:prstGeom>
        </p:spPr>
        <p:txBody>
          <a:bodyPr vert="horz" lIns="91184" tIns="45592" rIns="91184" bIns="45592" rtlCol="0" anchor="b"/>
          <a:lstStyle>
            <a:lvl1pPr algn="r">
              <a:defRPr sz="1200"/>
            </a:lvl1pPr>
          </a:lstStyle>
          <a:p>
            <a:fld id="{7A323E0D-E1ED-45EB-9D82-E95934C74578}" type="slidenum">
              <a:rPr lang="en-GB" smtClean="0"/>
              <a:t>‹#›</a:t>
            </a:fld>
            <a:endParaRPr lang="en-GB"/>
          </a:p>
        </p:txBody>
      </p:sp>
    </p:spTree>
    <p:extLst>
      <p:ext uri="{BB962C8B-B14F-4D97-AF65-F5344CB8AC3E}">
        <p14:creationId xmlns:p14="http://schemas.microsoft.com/office/powerpoint/2010/main" val="3321710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12D5DD-5130-45BB-8C64-7B1586C7B691}" type="datetime1">
              <a:rPr lang="en-GB" smtClean="0"/>
              <a:t>06/03/2019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956E24-648F-4A7D-BCCE-AAFE2DE01848}" type="slidenum">
              <a:rPr lang="en-GB" smtClean="0"/>
              <a:t>‹#›</a:t>
            </a:fld>
            <a:endParaRPr lang="en-GB"/>
          </a:p>
        </p:txBody>
      </p:sp>
    </p:spTree>
    <p:extLst>
      <p:ext uri="{BB962C8B-B14F-4D97-AF65-F5344CB8AC3E}">
        <p14:creationId xmlns:p14="http://schemas.microsoft.com/office/powerpoint/2010/main" val="1433027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6A81F4-F642-4511-8BF3-0BAA9DAD7ED8}" type="datetime1">
              <a:rPr lang="en-GB" smtClean="0"/>
              <a:t>06/03/2019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956E24-648F-4A7D-BCCE-AAFE2DE01848}" type="slidenum">
              <a:rPr lang="en-GB" smtClean="0"/>
              <a:t>‹#›</a:t>
            </a:fld>
            <a:endParaRPr lang="en-GB"/>
          </a:p>
        </p:txBody>
      </p:sp>
    </p:spTree>
    <p:extLst>
      <p:ext uri="{BB962C8B-B14F-4D97-AF65-F5344CB8AC3E}">
        <p14:creationId xmlns:p14="http://schemas.microsoft.com/office/powerpoint/2010/main" val="353319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9C17FF-39CF-4DAB-B85A-589CF495128F}" type="datetime1">
              <a:rPr lang="en-GB" smtClean="0"/>
              <a:t>06/03/2019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956E24-648F-4A7D-BCCE-AAFE2DE01848}" type="slidenum">
              <a:rPr lang="en-GB" smtClean="0"/>
              <a:t>‹#›</a:t>
            </a:fld>
            <a:endParaRPr lang="en-GB"/>
          </a:p>
        </p:txBody>
      </p:sp>
    </p:spTree>
    <p:extLst>
      <p:ext uri="{BB962C8B-B14F-4D97-AF65-F5344CB8AC3E}">
        <p14:creationId xmlns:p14="http://schemas.microsoft.com/office/powerpoint/2010/main" val="171315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C52EB5-42EF-4DA0-8754-9811C8632CEE}" type="datetime1">
              <a:rPr lang="en-GB" smtClean="0"/>
              <a:t>06/03/2019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956E24-648F-4A7D-BCCE-AAFE2DE01848}" type="slidenum">
              <a:rPr lang="en-GB" smtClean="0"/>
              <a:t>‹#›</a:t>
            </a:fld>
            <a:endParaRPr lang="en-GB"/>
          </a:p>
        </p:txBody>
      </p:sp>
    </p:spTree>
    <p:extLst>
      <p:ext uri="{BB962C8B-B14F-4D97-AF65-F5344CB8AC3E}">
        <p14:creationId xmlns:p14="http://schemas.microsoft.com/office/powerpoint/2010/main" val="264126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20625A-8DDB-486E-82AE-1537B3308E3E}" type="datetime1">
              <a:rPr lang="en-GB" smtClean="0"/>
              <a:t>06/03/2019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956E24-648F-4A7D-BCCE-AAFE2DE01848}" type="slidenum">
              <a:rPr lang="en-GB" smtClean="0"/>
              <a:t>‹#›</a:t>
            </a:fld>
            <a:endParaRPr lang="en-GB"/>
          </a:p>
        </p:txBody>
      </p:sp>
    </p:spTree>
    <p:extLst>
      <p:ext uri="{BB962C8B-B14F-4D97-AF65-F5344CB8AC3E}">
        <p14:creationId xmlns:p14="http://schemas.microsoft.com/office/powerpoint/2010/main" val="193581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3BA036-8ED4-4304-9BA9-A03A20E65047}" type="datetime1">
              <a:rPr lang="en-GB" smtClean="0"/>
              <a:t>06/03/2019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956E24-648F-4A7D-BCCE-AAFE2DE01848}" type="slidenum">
              <a:rPr lang="en-GB" smtClean="0"/>
              <a:t>‹#›</a:t>
            </a:fld>
            <a:endParaRPr lang="en-GB"/>
          </a:p>
        </p:txBody>
      </p:sp>
    </p:spTree>
    <p:extLst>
      <p:ext uri="{BB962C8B-B14F-4D97-AF65-F5344CB8AC3E}">
        <p14:creationId xmlns:p14="http://schemas.microsoft.com/office/powerpoint/2010/main" val="290071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2B2F9F-2A33-456D-8D8D-49319341901F}" type="datetime1">
              <a:rPr lang="en-GB" smtClean="0"/>
              <a:t>06/03/2019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956E24-648F-4A7D-BCCE-AAFE2DE01848}" type="slidenum">
              <a:rPr lang="en-GB" smtClean="0"/>
              <a:t>‹#›</a:t>
            </a:fld>
            <a:endParaRPr lang="en-GB"/>
          </a:p>
        </p:txBody>
      </p:sp>
    </p:spTree>
    <p:extLst>
      <p:ext uri="{BB962C8B-B14F-4D97-AF65-F5344CB8AC3E}">
        <p14:creationId xmlns:p14="http://schemas.microsoft.com/office/powerpoint/2010/main" val="102606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C719A9-1A36-4D34-9CD5-27B34FC44DC8}" type="datetime1">
              <a:rPr lang="en-GB" smtClean="0"/>
              <a:t>06/03/2019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956E24-648F-4A7D-BCCE-AAFE2DE01848}" type="slidenum">
              <a:rPr lang="en-GB" smtClean="0"/>
              <a:t>‹#›</a:t>
            </a:fld>
            <a:endParaRPr lang="en-GB"/>
          </a:p>
        </p:txBody>
      </p:sp>
    </p:spTree>
    <p:extLst>
      <p:ext uri="{BB962C8B-B14F-4D97-AF65-F5344CB8AC3E}">
        <p14:creationId xmlns:p14="http://schemas.microsoft.com/office/powerpoint/2010/main" val="106448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90892-A012-4DF2-BC96-D6035289413A}" type="datetime1">
              <a:rPr lang="en-GB" smtClean="0"/>
              <a:t>06/03/2019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956E24-648F-4A7D-BCCE-AAFE2DE01848}" type="slidenum">
              <a:rPr lang="en-GB" smtClean="0"/>
              <a:t>‹#›</a:t>
            </a:fld>
            <a:endParaRPr lang="en-GB"/>
          </a:p>
        </p:txBody>
      </p:sp>
    </p:spTree>
    <p:extLst>
      <p:ext uri="{BB962C8B-B14F-4D97-AF65-F5344CB8AC3E}">
        <p14:creationId xmlns:p14="http://schemas.microsoft.com/office/powerpoint/2010/main" val="52766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8BAFC-6055-444D-ABDC-85496568C4E8}" type="datetime1">
              <a:rPr lang="en-GB" smtClean="0"/>
              <a:t>06/03/2019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956E24-648F-4A7D-BCCE-AAFE2DE01848}" type="slidenum">
              <a:rPr lang="en-GB" smtClean="0"/>
              <a:t>‹#›</a:t>
            </a:fld>
            <a:endParaRPr lang="en-GB"/>
          </a:p>
        </p:txBody>
      </p:sp>
    </p:spTree>
    <p:extLst>
      <p:ext uri="{BB962C8B-B14F-4D97-AF65-F5344CB8AC3E}">
        <p14:creationId xmlns:p14="http://schemas.microsoft.com/office/powerpoint/2010/main" val="113809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335D35-BE90-4370-BF83-D4A862FDE300}" type="datetime1">
              <a:rPr lang="en-GB" smtClean="0"/>
              <a:t>06/03/2019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956E24-648F-4A7D-BCCE-AAFE2DE01848}" type="slidenum">
              <a:rPr lang="en-GB" smtClean="0"/>
              <a:t>‹#›</a:t>
            </a:fld>
            <a:endParaRPr lang="en-GB"/>
          </a:p>
        </p:txBody>
      </p:sp>
    </p:spTree>
    <p:extLst>
      <p:ext uri="{BB962C8B-B14F-4D97-AF65-F5344CB8AC3E}">
        <p14:creationId xmlns:p14="http://schemas.microsoft.com/office/powerpoint/2010/main" val="4125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358E6-BA40-4880-95FD-3E6FE8790AAC}" type="datetime1">
              <a:rPr lang="en-GB" smtClean="0"/>
              <a:t>06/03/2019</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56E24-648F-4A7D-BCCE-AAFE2DE01848}" type="slidenum">
              <a:rPr lang="en-GB" smtClean="0"/>
              <a:t>‹#›</a:t>
            </a:fld>
            <a:endParaRPr lang="en-GB"/>
          </a:p>
        </p:txBody>
      </p:sp>
    </p:spTree>
    <p:extLst>
      <p:ext uri="{BB962C8B-B14F-4D97-AF65-F5344CB8AC3E}">
        <p14:creationId xmlns:p14="http://schemas.microsoft.com/office/powerpoint/2010/main" val="2686641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0.jpeg"/><Relationship Id="rId18" Type="http://schemas.openxmlformats.org/officeDocument/2006/relationships/image" Target="../media/image15.jpeg"/><Relationship Id="rId26" Type="http://schemas.openxmlformats.org/officeDocument/2006/relationships/image" Target="../media/image23.jpeg"/><Relationship Id="rId3" Type="http://schemas.openxmlformats.org/officeDocument/2006/relationships/image" Target="../media/image2.jpeg"/><Relationship Id="rId21" Type="http://schemas.openxmlformats.org/officeDocument/2006/relationships/image" Target="../media/image18.jpeg"/><Relationship Id="rId34" Type="http://schemas.openxmlformats.org/officeDocument/2006/relationships/image" Target="../media/image31.png"/><Relationship Id="rId7" Type="http://schemas.openxmlformats.org/officeDocument/2006/relationships/image" Target="../media/image5.png"/><Relationship Id="rId12" Type="http://schemas.openxmlformats.org/officeDocument/2006/relationships/image" Target="../media/image9.jpg"/><Relationship Id="rId17" Type="http://schemas.openxmlformats.org/officeDocument/2006/relationships/image" Target="../media/image14.png"/><Relationship Id="rId25" Type="http://schemas.openxmlformats.org/officeDocument/2006/relationships/image" Target="../media/image22.jpeg"/><Relationship Id="rId33" Type="http://schemas.openxmlformats.org/officeDocument/2006/relationships/image" Target="../media/image30.jpeg"/><Relationship Id="rId2" Type="http://schemas.openxmlformats.org/officeDocument/2006/relationships/image" Target="../media/image1.jpeg"/><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jp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jpeg"/><Relationship Id="rId24" Type="http://schemas.openxmlformats.org/officeDocument/2006/relationships/image" Target="../media/image21.png"/><Relationship Id="rId32" Type="http://schemas.openxmlformats.org/officeDocument/2006/relationships/image" Target="../media/image29.jpeg"/><Relationship Id="rId5" Type="http://schemas.openxmlformats.org/officeDocument/2006/relationships/hyperlink" Target="https://www.google.co.uk/url?sa=i&amp;rct=j&amp;q=&amp;esrc=s&amp;frm=1&amp;source=images&amp;cd=&amp;cad=rja&amp;uact=8&amp;ved=0ahUKEwj8zsS1kv3NAhVCAsAKHTU7AvkQjRwIBw&amp;url=https://en.wikipedia.org/wiki/Urbanization&amp;psig=AFQjCNHKy6Li_tIBAKd_mUzHYp8ER9xThQ&amp;ust=1468935795384553" TargetMode="External"/><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gif"/><Relationship Id="rId36" Type="http://schemas.openxmlformats.org/officeDocument/2006/relationships/image" Target="../media/image32.jpeg"/><Relationship Id="rId10" Type="http://schemas.microsoft.com/office/2007/relationships/hdphoto" Target="../media/hdphoto1.wdp"/><Relationship Id="rId19" Type="http://schemas.openxmlformats.org/officeDocument/2006/relationships/image" Target="../media/image16.png"/><Relationship Id="rId31" Type="http://schemas.openxmlformats.org/officeDocument/2006/relationships/image" Target="../media/image28.jpeg"/><Relationship Id="rId4" Type="http://schemas.openxmlformats.org/officeDocument/2006/relationships/image" Target="../media/image3.jpeg"/><Relationship Id="rId9" Type="http://schemas.openxmlformats.org/officeDocument/2006/relationships/image" Target="../media/image7.jpeg"/><Relationship Id="rId14" Type="http://schemas.openxmlformats.org/officeDocument/2006/relationships/image" Target="../media/image11.jpeg"/><Relationship Id="rId22" Type="http://schemas.openxmlformats.org/officeDocument/2006/relationships/image" Target="../media/image19.png"/><Relationship Id="rId27" Type="http://schemas.openxmlformats.org/officeDocument/2006/relationships/image" Target="../media/image24.gif"/><Relationship Id="rId30" Type="http://schemas.openxmlformats.org/officeDocument/2006/relationships/image" Target="../media/image27.jpeg"/><Relationship Id="rId35"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4.wdp"/><Relationship Id="rId18" Type="http://schemas.microsoft.com/office/2007/relationships/hdphoto" Target="../media/hdphoto6.wdp"/><Relationship Id="rId26" Type="http://schemas.openxmlformats.org/officeDocument/2006/relationships/image" Target="../media/image49.png"/><Relationship Id="rId3" Type="http://schemas.openxmlformats.org/officeDocument/2006/relationships/image" Target="../media/image25.gif"/><Relationship Id="rId21" Type="http://schemas.openxmlformats.org/officeDocument/2006/relationships/image" Target="../media/image45.jpeg"/><Relationship Id="rId34" Type="http://schemas.openxmlformats.org/officeDocument/2006/relationships/image" Target="../media/image54.png"/><Relationship Id="rId7" Type="http://schemas.openxmlformats.org/officeDocument/2006/relationships/image" Target="../media/image35.png"/><Relationship Id="rId12" Type="http://schemas.openxmlformats.org/officeDocument/2006/relationships/image" Target="../media/image39.png"/><Relationship Id="rId17" Type="http://schemas.openxmlformats.org/officeDocument/2006/relationships/image" Target="../media/image42.png"/><Relationship Id="rId25" Type="http://schemas.openxmlformats.org/officeDocument/2006/relationships/image" Target="../media/image48.jpeg"/><Relationship Id="rId33" Type="http://schemas.microsoft.com/office/2007/relationships/hdphoto" Target="../media/hdphoto10.wdp"/><Relationship Id="rId2" Type="http://schemas.openxmlformats.org/officeDocument/2006/relationships/image" Target="../media/image33.png"/><Relationship Id="rId16" Type="http://schemas.microsoft.com/office/2007/relationships/hdphoto" Target="../media/hdphoto5.wdp"/><Relationship Id="rId20" Type="http://schemas.openxmlformats.org/officeDocument/2006/relationships/image" Target="../media/image44.jpeg"/><Relationship Id="rId29"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8.jpeg"/><Relationship Id="rId24" Type="http://schemas.microsoft.com/office/2007/relationships/hdphoto" Target="../media/hdphoto7.wdp"/><Relationship Id="rId32" Type="http://schemas.openxmlformats.org/officeDocument/2006/relationships/image" Target="../media/image53.png"/><Relationship Id="rId5" Type="http://schemas.microsoft.com/office/2007/relationships/hdphoto" Target="../media/hdphoto1.wdp"/><Relationship Id="rId15" Type="http://schemas.openxmlformats.org/officeDocument/2006/relationships/image" Target="../media/image41.png"/><Relationship Id="rId23" Type="http://schemas.openxmlformats.org/officeDocument/2006/relationships/image" Target="../media/image47.png"/><Relationship Id="rId28" Type="http://schemas.openxmlformats.org/officeDocument/2006/relationships/image" Target="../media/image50.gif"/><Relationship Id="rId36" Type="http://schemas.openxmlformats.org/officeDocument/2006/relationships/image" Target="../media/image55.jpeg"/><Relationship Id="rId10" Type="http://schemas.microsoft.com/office/2007/relationships/hdphoto" Target="../media/hdphoto3.wdp"/><Relationship Id="rId19" Type="http://schemas.openxmlformats.org/officeDocument/2006/relationships/image" Target="../media/image43.png"/><Relationship Id="rId31" Type="http://schemas.microsoft.com/office/2007/relationships/hdphoto" Target="../media/hdphoto9.wdp"/><Relationship Id="rId4" Type="http://schemas.openxmlformats.org/officeDocument/2006/relationships/image" Target="../media/image7.jpeg"/><Relationship Id="rId9" Type="http://schemas.openxmlformats.org/officeDocument/2006/relationships/image" Target="../media/image37.png"/><Relationship Id="rId14" Type="http://schemas.openxmlformats.org/officeDocument/2006/relationships/image" Target="../media/image40.jpeg"/><Relationship Id="rId22" Type="http://schemas.openxmlformats.org/officeDocument/2006/relationships/image" Target="../media/image46.png"/><Relationship Id="rId27" Type="http://schemas.microsoft.com/office/2007/relationships/hdphoto" Target="../media/hdphoto8.wdp"/><Relationship Id="rId30" Type="http://schemas.openxmlformats.org/officeDocument/2006/relationships/image" Target="../media/image52.png"/><Relationship Id="rId35" Type="http://schemas.microsoft.com/office/2007/relationships/hdphoto" Target="../media/hdphoto1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3070" y="3563226"/>
            <a:ext cx="3566521"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200" b="1" dirty="0">
                <a:solidFill>
                  <a:srgbClr val="7030A0"/>
                </a:solidFill>
                <a:effectLst>
                  <a:outerShdw blurRad="38100" dist="38100" dir="2700000" algn="tl">
                    <a:srgbClr val="000000">
                      <a:alpha val="43137"/>
                    </a:srgbClr>
                  </a:outerShdw>
                </a:effectLst>
              </a:rPr>
              <a:t>Urban issues and challenges</a:t>
            </a:r>
          </a:p>
        </p:txBody>
      </p:sp>
      <p:sp>
        <p:nvSpPr>
          <p:cNvPr id="5" name="TextBox 37"/>
          <p:cNvSpPr txBox="1"/>
          <p:nvPr/>
        </p:nvSpPr>
        <p:spPr>
          <a:xfrm>
            <a:off x="3185706" y="3164730"/>
            <a:ext cx="3519625" cy="5355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pPr>
            <a:r>
              <a:rPr lang="en-GB" sz="1600" b="1" dirty="0">
                <a:solidFill>
                  <a:srgbClr val="7030A0"/>
                </a:solidFill>
                <a:effectLst>
                  <a:outerShdw blurRad="38100" dist="38100" dir="2700000" algn="tl">
                    <a:srgbClr val="000000">
                      <a:alpha val="43137"/>
                    </a:srgbClr>
                  </a:outerShdw>
                </a:effectLst>
              </a:rPr>
              <a:t>Unit 2A (Paper 2: Wednesday 5 June, pm)</a:t>
            </a:r>
          </a:p>
        </p:txBody>
      </p:sp>
      <p:graphicFrame>
        <p:nvGraphicFramePr>
          <p:cNvPr id="6" name="Table 5"/>
          <p:cNvGraphicFramePr>
            <a:graphicFrameLocks noGrp="1"/>
          </p:cNvGraphicFramePr>
          <p:nvPr>
            <p:extLst>
              <p:ext uri="{D42A27DB-BD31-4B8C-83A1-F6EECF244321}">
                <p14:modId xmlns:p14="http://schemas.microsoft.com/office/powerpoint/2010/main" val="3037627087"/>
              </p:ext>
            </p:extLst>
          </p:nvPr>
        </p:nvGraphicFramePr>
        <p:xfrm>
          <a:off x="17850" y="32510"/>
          <a:ext cx="3175468" cy="1926883"/>
        </p:xfrm>
        <a:graphic>
          <a:graphicData uri="http://schemas.openxmlformats.org/drawingml/2006/table">
            <a:tbl>
              <a:tblPr firstRow="1" bandRow="1">
                <a:tableStyleId>{21E4AEA4-8DFA-4A89-87EB-49C32662AFE0}</a:tableStyleId>
              </a:tblPr>
              <a:tblGrid>
                <a:gridCol w="1326303">
                  <a:extLst>
                    <a:ext uri="{9D8B030D-6E8A-4147-A177-3AD203B41FA5}">
                      <a16:colId xmlns:a16="http://schemas.microsoft.com/office/drawing/2014/main" val="204375177"/>
                    </a:ext>
                  </a:extLst>
                </a:gridCol>
                <a:gridCol w="1849165">
                  <a:extLst>
                    <a:ext uri="{9D8B030D-6E8A-4147-A177-3AD203B41FA5}">
                      <a16:colId xmlns:a16="http://schemas.microsoft.com/office/drawing/2014/main" val="74797519"/>
                    </a:ext>
                  </a:extLst>
                </a:gridCol>
              </a:tblGrid>
              <a:tr h="225410">
                <a:tc gridSpan="2">
                  <a:txBody>
                    <a:bodyPr/>
                    <a:lstStyle/>
                    <a:p>
                      <a:pPr algn="ctr"/>
                      <a:r>
                        <a:rPr lang="en-GB" sz="800" dirty="0"/>
                        <a:t>Urbanisation</a:t>
                      </a:r>
                    </a:p>
                  </a:txBody>
                  <a:tcPr>
                    <a:solidFill>
                      <a:schemeClr val="accent1">
                        <a:lumMod val="60000"/>
                        <a:lumOff val="40000"/>
                      </a:schemeClr>
                    </a:solidFill>
                  </a:tcPr>
                </a:tc>
                <a:tc hMerge="1">
                  <a:txBody>
                    <a:bodyPr/>
                    <a:lstStyle/>
                    <a:p>
                      <a:endParaRPr lang="en-GB"/>
                    </a:p>
                  </a:txBody>
                  <a:tcPr/>
                </a:tc>
                <a:extLst>
                  <a:ext uri="{0D108BD9-81ED-4DB2-BD59-A6C34878D82A}">
                    <a16:rowId xmlns:a16="http://schemas.microsoft.com/office/drawing/2014/main" val="2493414973"/>
                  </a:ext>
                </a:extLst>
              </a:tr>
              <a:tr h="312197">
                <a:tc gridSpan="2">
                  <a:txBody>
                    <a:bodyPr/>
                    <a:lstStyle/>
                    <a:p>
                      <a:pPr algn="ctr"/>
                      <a:r>
                        <a:rPr lang="en-GB" sz="700" b="1" u="sng" kern="1200" dirty="0">
                          <a:effectLst/>
                        </a:rPr>
                        <a:t>Urbanisation</a:t>
                      </a:r>
                      <a:r>
                        <a:rPr lang="en-GB" sz="700" b="1" kern="1200" dirty="0">
                          <a:effectLst/>
                        </a:rPr>
                        <a:t> is the increase in the </a:t>
                      </a:r>
                      <a:r>
                        <a:rPr lang="en-GB" sz="700" b="1" i="1" kern="1200" dirty="0">
                          <a:effectLst/>
                        </a:rPr>
                        <a:t>proportion</a:t>
                      </a:r>
                      <a:r>
                        <a:rPr lang="en-GB" sz="700" b="1" kern="1200" dirty="0">
                          <a:effectLst/>
                        </a:rPr>
                        <a:t> of people living in urban areas (cities)</a:t>
                      </a:r>
                      <a:r>
                        <a:rPr lang="en-GB" sz="700" b="1" kern="1200" baseline="0" dirty="0">
                          <a:effectLst/>
                        </a:rPr>
                        <a:t>. More than 50 % of the world’s population live in urban areas</a:t>
                      </a:r>
                      <a:r>
                        <a:rPr lang="en-GB" sz="700" kern="1200" baseline="0" dirty="0">
                          <a:effectLst/>
                        </a:rPr>
                        <a:t>. </a:t>
                      </a:r>
                      <a:endParaRPr lang="en-GB" sz="700" dirty="0"/>
                    </a:p>
                  </a:txBody>
                  <a:tcP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677010289"/>
                  </a:ext>
                </a:extLst>
              </a:tr>
              <a:tr h="202928">
                <a:tc>
                  <a:txBody>
                    <a:bodyPr/>
                    <a:lstStyle/>
                    <a:p>
                      <a:pPr algn="ctr"/>
                      <a:r>
                        <a:rPr lang="en-GB" sz="700" b="1" dirty="0"/>
                        <a:t>The pattern</a:t>
                      </a:r>
                      <a:r>
                        <a:rPr lang="en-GB" sz="700" b="1" baseline="0" dirty="0"/>
                        <a:t> of urbanisation</a:t>
                      </a:r>
                      <a:endParaRPr lang="en-GB" sz="700" b="1" dirty="0"/>
                    </a:p>
                  </a:txBody>
                  <a:tcPr>
                    <a:solidFill>
                      <a:schemeClr val="accent1">
                        <a:lumMod val="40000"/>
                        <a:lumOff val="60000"/>
                      </a:schemeClr>
                    </a:solidFill>
                  </a:tcPr>
                </a:tc>
                <a:tc rowSpan="2">
                  <a:txBody>
                    <a:bodyPr/>
                    <a:lstStyle/>
                    <a:p>
                      <a:pPr algn="ctr"/>
                      <a:endParaRPr lang="en-GB" sz="700" dirty="0"/>
                    </a:p>
                    <a:p>
                      <a:pPr algn="ctr"/>
                      <a:endParaRPr lang="en-GB" sz="700" dirty="0"/>
                    </a:p>
                    <a:p>
                      <a:pPr algn="ctr"/>
                      <a:endParaRPr lang="en-GB" sz="700" dirty="0"/>
                    </a:p>
                    <a:p>
                      <a:pPr algn="ctr"/>
                      <a:endParaRPr lang="en-GB" sz="700" dirty="0"/>
                    </a:p>
                    <a:p>
                      <a:pPr algn="ctr"/>
                      <a:endParaRPr lang="en-GB" sz="700" dirty="0"/>
                    </a:p>
                    <a:p>
                      <a:pPr algn="ctr"/>
                      <a:endParaRPr lang="en-GB" sz="700" dirty="0"/>
                    </a:p>
                    <a:p>
                      <a:pPr algn="ctr"/>
                      <a:endParaRPr lang="en-GB" sz="700" dirty="0"/>
                    </a:p>
                    <a:p>
                      <a:pPr algn="ctr"/>
                      <a:endParaRPr lang="en-GB" sz="700" dirty="0"/>
                    </a:p>
                    <a:p>
                      <a:pPr algn="ctr"/>
                      <a:endParaRPr lang="en-GB" sz="700" dirty="0"/>
                    </a:p>
                  </a:txBody>
                  <a:tcPr>
                    <a:solidFill>
                      <a:schemeClr val="accent2">
                        <a:lumMod val="20000"/>
                        <a:lumOff val="80000"/>
                      </a:schemeClr>
                    </a:solidFill>
                  </a:tcPr>
                </a:tc>
                <a:extLst>
                  <a:ext uri="{0D108BD9-81ED-4DB2-BD59-A6C34878D82A}">
                    <a16:rowId xmlns:a16="http://schemas.microsoft.com/office/drawing/2014/main" val="2955319433"/>
                  </a:ext>
                </a:extLst>
              </a:tr>
              <a:tr h="1186348">
                <a:tc>
                  <a:txBody>
                    <a:bodyPr/>
                    <a:lstStyle/>
                    <a:p>
                      <a:pPr algn="l"/>
                      <a:r>
                        <a:rPr lang="en-GB" sz="700" dirty="0"/>
                        <a:t>Globally,</a:t>
                      </a:r>
                      <a:r>
                        <a:rPr lang="en-GB" sz="700" baseline="0" dirty="0"/>
                        <a:t> t</a:t>
                      </a:r>
                      <a:r>
                        <a:rPr lang="en-GB" sz="700" dirty="0"/>
                        <a:t>he amount and rate of</a:t>
                      </a:r>
                      <a:r>
                        <a:rPr lang="en-GB" sz="700" baseline="0" dirty="0"/>
                        <a:t> urbanisation varies:</a:t>
                      </a:r>
                    </a:p>
                    <a:p>
                      <a:pPr marL="87313" indent="-87313" algn="l">
                        <a:buFont typeface="Arial" panose="020B0604020202020204" pitchFamily="34" charset="0"/>
                        <a:buChar char="•"/>
                      </a:pPr>
                      <a:r>
                        <a:rPr lang="en-GB" sz="700" dirty="0"/>
                        <a:t>HICs</a:t>
                      </a:r>
                      <a:r>
                        <a:rPr lang="en-GB" sz="700" baseline="0" dirty="0"/>
                        <a:t> have a </a:t>
                      </a:r>
                      <a:r>
                        <a:rPr lang="en-GB" sz="700" i="1" baseline="0" dirty="0"/>
                        <a:t>more</a:t>
                      </a:r>
                      <a:r>
                        <a:rPr lang="en-GB" sz="700" baseline="0" dirty="0"/>
                        <a:t> urbanised population (i.e. most people living in cities), but the rate of urbanisation is </a:t>
                      </a:r>
                      <a:r>
                        <a:rPr lang="en-GB" sz="700" i="1" baseline="0" dirty="0"/>
                        <a:t>slowing</a:t>
                      </a:r>
                      <a:r>
                        <a:rPr lang="en-GB" sz="700" i="0" baseline="0" dirty="0"/>
                        <a:t>;</a:t>
                      </a:r>
                    </a:p>
                    <a:p>
                      <a:pPr marL="87313" indent="-87313" algn="l">
                        <a:buFont typeface="Arial" panose="020B0604020202020204" pitchFamily="34" charset="0"/>
                        <a:buChar char="•"/>
                      </a:pPr>
                      <a:r>
                        <a:rPr lang="en-GB" sz="700" i="0" dirty="0"/>
                        <a:t>LICs</a:t>
                      </a:r>
                      <a:r>
                        <a:rPr lang="en-GB" sz="700" i="0" baseline="0" dirty="0"/>
                        <a:t> and NEEs have a </a:t>
                      </a:r>
                      <a:r>
                        <a:rPr lang="en-GB" sz="700" i="1" baseline="0" dirty="0"/>
                        <a:t>less</a:t>
                      </a:r>
                      <a:r>
                        <a:rPr lang="en-GB" sz="700" i="0" baseline="0" dirty="0"/>
                        <a:t> urbanised population but the rate of urbanisation is </a:t>
                      </a:r>
                      <a:r>
                        <a:rPr lang="en-GB" sz="700" i="1" baseline="0" dirty="0"/>
                        <a:t>accelerating</a:t>
                      </a:r>
                      <a:r>
                        <a:rPr lang="en-GB" sz="700" i="0" baseline="0" dirty="0"/>
                        <a:t>.</a:t>
                      </a:r>
                      <a:endParaRPr lang="en-GB" sz="700" i="0" dirty="0"/>
                    </a:p>
                  </a:txBody>
                  <a:tcPr>
                    <a:solidFill>
                      <a:srgbClr val="EEE0F8"/>
                    </a:solidFill>
                  </a:tcPr>
                </a:tc>
                <a:tc vMerge="1">
                  <a:txBody>
                    <a:bodyPr/>
                    <a:lstStyle/>
                    <a:p>
                      <a:endParaRPr lang="en-GB"/>
                    </a:p>
                  </a:txBody>
                  <a:tcPr/>
                </a:tc>
                <a:extLst>
                  <a:ext uri="{0D108BD9-81ED-4DB2-BD59-A6C34878D82A}">
                    <a16:rowId xmlns:a16="http://schemas.microsoft.com/office/drawing/2014/main" val="11610958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626618727"/>
              </p:ext>
            </p:extLst>
          </p:nvPr>
        </p:nvGraphicFramePr>
        <p:xfrm>
          <a:off x="0" y="4790033"/>
          <a:ext cx="3186644" cy="1998596"/>
        </p:xfrm>
        <a:graphic>
          <a:graphicData uri="http://schemas.openxmlformats.org/drawingml/2006/table">
            <a:tbl>
              <a:tblPr firstRow="1" bandRow="1">
                <a:tableStyleId>{21E4AEA4-8DFA-4A89-87EB-49C32662AFE0}</a:tableStyleId>
              </a:tblPr>
              <a:tblGrid>
                <a:gridCol w="808806">
                  <a:extLst>
                    <a:ext uri="{9D8B030D-6E8A-4147-A177-3AD203B41FA5}">
                      <a16:colId xmlns:a16="http://schemas.microsoft.com/office/drawing/2014/main" val="204375177"/>
                    </a:ext>
                  </a:extLst>
                </a:gridCol>
                <a:gridCol w="1352008">
                  <a:extLst>
                    <a:ext uri="{9D8B030D-6E8A-4147-A177-3AD203B41FA5}">
                      <a16:colId xmlns:a16="http://schemas.microsoft.com/office/drawing/2014/main" val="2102491329"/>
                    </a:ext>
                  </a:extLst>
                </a:gridCol>
                <a:gridCol w="1025830">
                  <a:extLst>
                    <a:ext uri="{9D8B030D-6E8A-4147-A177-3AD203B41FA5}">
                      <a16:colId xmlns:a16="http://schemas.microsoft.com/office/drawing/2014/main" val="3547985028"/>
                    </a:ext>
                  </a:extLst>
                </a:gridCol>
              </a:tblGrid>
              <a:tr h="229678">
                <a:tc gridSpan="3">
                  <a:txBody>
                    <a:bodyPr/>
                    <a:lstStyle/>
                    <a:p>
                      <a:pPr algn="ctr"/>
                      <a:r>
                        <a:rPr lang="en-GB" sz="800" dirty="0"/>
                        <a:t>The growth</a:t>
                      </a:r>
                      <a:r>
                        <a:rPr lang="en-GB" sz="800" baseline="0" dirty="0"/>
                        <a:t> of megacities</a:t>
                      </a:r>
                      <a:endParaRPr lang="en-GB" sz="800" dirty="0"/>
                    </a:p>
                  </a:txBody>
                  <a:tcPr>
                    <a:solidFill>
                      <a:schemeClr val="accent1">
                        <a:lumMod val="60000"/>
                        <a:lumOff val="4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93414973"/>
                  </a:ext>
                </a:extLst>
              </a:tr>
              <a:tr h="229678">
                <a:tc>
                  <a:txBody>
                    <a:bodyPr/>
                    <a:lstStyle/>
                    <a:p>
                      <a:pPr algn="ctr"/>
                      <a:r>
                        <a:rPr lang="en-GB" sz="700" b="1" dirty="0"/>
                        <a:t>Megacity</a:t>
                      </a:r>
                    </a:p>
                  </a:txBody>
                  <a:tcPr anchor="ctr">
                    <a:solidFill>
                      <a:schemeClr val="tx2">
                        <a:lumMod val="20000"/>
                        <a:lumOff val="80000"/>
                      </a:schemeClr>
                    </a:solidFill>
                  </a:tcPr>
                </a:tc>
                <a:tc gridSpan="2">
                  <a:txBody>
                    <a:bodyPr/>
                    <a:lstStyle/>
                    <a:p>
                      <a:pPr algn="ctr"/>
                      <a:r>
                        <a:rPr lang="en-GB" sz="700" dirty="0"/>
                        <a:t>An urban area with over </a:t>
                      </a:r>
                      <a:r>
                        <a:rPr lang="en-GB" sz="700" b="1" dirty="0"/>
                        <a:t>10 million</a:t>
                      </a:r>
                      <a:r>
                        <a:rPr lang="en-GB" sz="700" b="1" baseline="0" dirty="0"/>
                        <a:t> people </a:t>
                      </a:r>
                      <a:r>
                        <a:rPr lang="en-GB" sz="700" b="0" baseline="0"/>
                        <a:t>in it</a:t>
                      </a:r>
                      <a:r>
                        <a:rPr lang="en-GB" sz="700" baseline="0"/>
                        <a:t>. </a:t>
                      </a:r>
                      <a:endParaRPr lang="en-GB" sz="700" dirty="0"/>
                    </a:p>
                  </a:txBody>
                  <a:tcPr anchor="ct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673820908"/>
                  </a:ext>
                </a:extLst>
              </a:tr>
              <a:tr h="1536029">
                <a:tc gridSpan="2">
                  <a:txBody>
                    <a:bodyPr/>
                    <a:lstStyle/>
                    <a:p>
                      <a:pPr algn="ctr"/>
                      <a:endParaRPr lang="en-GB" sz="700" b="1" dirty="0"/>
                    </a:p>
                    <a:p>
                      <a:pPr algn="ctr"/>
                      <a:endParaRPr lang="en-GB" sz="700" b="1" dirty="0"/>
                    </a:p>
                    <a:p>
                      <a:pPr algn="ctr"/>
                      <a:endParaRPr lang="en-GB" sz="700" b="1" dirty="0"/>
                    </a:p>
                    <a:p>
                      <a:pPr algn="ctr"/>
                      <a:endParaRPr lang="en-GB" sz="700" b="1" dirty="0"/>
                    </a:p>
                    <a:p>
                      <a:pPr algn="ctr"/>
                      <a:endParaRPr lang="en-GB" sz="700" b="1" dirty="0"/>
                    </a:p>
                    <a:p>
                      <a:pPr algn="ctr"/>
                      <a:endParaRPr lang="en-GB" sz="700" b="1" dirty="0"/>
                    </a:p>
                    <a:p>
                      <a:pPr algn="ctr"/>
                      <a:endParaRPr lang="en-GB" sz="700" b="1" dirty="0"/>
                    </a:p>
                    <a:p>
                      <a:pPr algn="ctr"/>
                      <a:endParaRPr lang="en-GB" sz="700" b="1" dirty="0"/>
                    </a:p>
                    <a:p>
                      <a:pPr algn="ctr"/>
                      <a:endParaRPr lang="en-GB" sz="700" b="1" dirty="0"/>
                    </a:p>
                    <a:p>
                      <a:pPr algn="ctr"/>
                      <a:endParaRPr lang="en-GB" sz="700" b="1" dirty="0"/>
                    </a:p>
                    <a:p>
                      <a:pPr algn="ctr"/>
                      <a:endParaRPr lang="en-GB" sz="700" b="1" dirty="0"/>
                    </a:p>
                    <a:p>
                      <a:pPr algn="l"/>
                      <a:endParaRPr lang="en-GB" sz="400" b="0" dirty="0"/>
                    </a:p>
                    <a:p>
                      <a:pPr algn="l"/>
                      <a:r>
                        <a:rPr lang="en-GB" sz="700" b="0" dirty="0"/>
                        <a:t>As a result of</a:t>
                      </a:r>
                      <a:r>
                        <a:rPr lang="en-GB" sz="700" b="0" baseline="0" dirty="0"/>
                        <a:t> rapid urbanisation, the number of megacities is increasing.</a:t>
                      </a:r>
                      <a:endParaRPr lang="en-GB" sz="700" b="0" dirty="0"/>
                    </a:p>
                  </a:txBody>
                  <a:tcPr>
                    <a:solidFill>
                      <a:srgbClr val="EEE0F8"/>
                    </a:solidFill>
                  </a:tcPr>
                </a:tc>
                <a:tc hMerge="1">
                  <a:txBody>
                    <a:bodyPr/>
                    <a:lstStyle/>
                    <a:p>
                      <a:endParaRPr lang="en-GB"/>
                    </a:p>
                  </a:txBody>
                  <a:tcPr/>
                </a:tc>
                <a:tc>
                  <a:txBody>
                    <a:bodyPr/>
                    <a:lstStyle/>
                    <a:p>
                      <a:pPr algn="l"/>
                      <a:r>
                        <a:rPr lang="en-GB" sz="700" b="0" dirty="0"/>
                        <a:t>More than two thirds of current megacities are located in either NEEs  or LICs.</a:t>
                      </a:r>
                      <a:r>
                        <a:rPr lang="en-GB" sz="700" b="0" baseline="0" dirty="0"/>
                        <a:t> </a:t>
                      </a:r>
                    </a:p>
                    <a:p>
                      <a:pPr algn="l"/>
                      <a:endParaRPr lang="en-GB" sz="300" b="0" baseline="0" dirty="0"/>
                    </a:p>
                    <a:p>
                      <a:pPr algn="l"/>
                      <a:r>
                        <a:rPr lang="en-GB" sz="700" b="0" baseline="0" dirty="0"/>
                        <a:t>The majority of megacities, and the fastest-growing ones are located in SE Asia. Africa also has many fast-growing ones. </a:t>
                      </a:r>
                    </a:p>
                    <a:p>
                      <a:pPr algn="l"/>
                      <a:endParaRPr lang="en-GB" sz="300" b="0" baseline="0" dirty="0"/>
                    </a:p>
                  </a:txBody>
                  <a:tcPr>
                    <a:solidFill>
                      <a:srgbClr val="EEE0F8"/>
                    </a:solidFill>
                  </a:tcPr>
                </a:tc>
                <a:extLst>
                  <a:ext uri="{0D108BD9-81ED-4DB2-BD59-A6C34878D82A}">
                    <a16:rowId xmlns:a16="http://schemas.microsoft.com/office/drawing/2014/main" val="1478163287"/>
                  </a:ext>
                </a:extLst>
              </a:tr>
            </a:tbl>
          </a:graphicData>
        </a:graphic>
      </p:graphicFrame>
      <p:pic>
        <p:nvPicPr>
          <p:cNvPr id="2" name="Picture 1"/>
          <p:cNvPicPr>
            <a:picLocks noChangeAspect="1"/>
          </p:cNvPicPr>
          <p:nvPr/>
        </p:nvPicPr>
        <p:blipFill rotWithShape="1">
          <a:blip r:embed="rId2" cstate="hqprint">
            <a:extLst>
              <a:ext uri="{28A0092B-C50C-407E-A947-70E740481C1C}">
                <a14:useLocalDpi xmlns:a14="http://schemas.microsoft.com/office/drawing/2010/main" val="0"/>
              </a:ext>
            </a:extLst>
          </a:blip>
          <a:srcRect l="632" t="1489" r="1027" b="1093"/>
          <a:stretch/>
        </p:blipFill>
        <p:spPr>
          <a:xfrm>
            <a:off x="4636" y="5281815"/>
            <a:ext cx="2188836" cy="119328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610594219"/>
              </p:ext>
            </p:extLst>
          </p:nvPr>
        </p:nvGraphicFramePr>
        <p:xfrm>
          <a:off x="9206" y="1989544"/>
          <a:ext cx="3176500" cy="2773680"/>
        </p:xfrm>
        <a:graphic>
          <a:graphicData uri="http://schemas.openxmlformats.org/drawingml/2006/table">
            <a:tbl>
              <a:tblPr firstRow="1" bandRow="1">
                <a:tableStyleId>{21E4AEA4-8DFA-4A89-87EB-49C32662AFE0}</a:tableStyleId>
              </a:tblPr>
              <a:tblGrid>
                <a:gridCol w="1081346">
                  <a:extLst>
                    <a:ext uri="{9D8B030D-6E8A-4147-A177-3AD203B41FA5}">
                      <a16:colId xmlns:a16="http://schemas.microsoft.com/office/drawing/2014/main" val="204375177"/>
                    </a:ext>
                  </a:extLst>
                </a:gridCol>
                <a:gridCol w="522346">
                  <a:extLst>
                    <a:ext uri="{9D8B030D-6E8A-4147-A177-3AD203B41FA5}">
                      <a16:colId xmlns:a16="http://schemas.microsoft.com/office/drawing/2014/main" val="1743957238"/>
                    </a:ext>
                  </a:extLst>
                </a:gridCol>
                <a:gridCol w="1572808">
                  <a:extLst>
                    <a:ext uri="{9D8B030D-6E8A-4147-A177-3AD203B41FA5}">
                      <a16:colId xmlns:a16="http://schemas.microsoft.com/office/drawing/2014/main" val="3178842181"/>
                    </a:ext>
                  </a:extLst>
                </a:gridCol>
              </a:tblGrid>
              <a:tr h="202790">
                <a:tc gridSpan="3">
                  <a:txBody>
                    <a:bodyPr/>
                    <a:lstStyle/>
                    <a:p>
                      <a:pPr algn="ctr"/>
                      <a:r>
                        <a:rPr lang="en-GB" sz="800" dirty="0"/>
                        <a:t>The two causes of urbanisation</a:t>
                      </a:r>
                    </a:p>
                  </a:txBody>
                  <a:tcPr>
                    <a:solidFill>
                      <a:schemeClr val="accent1">
                        <a:lumMod val="60000"/>
                        <a:lumOff val="4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93414973"/>
                  </a:ext>
                </a:extLst>
              </a:tr>
              <a:tr h="289700">
                <a:tc>
                  <a:txBody>
                    <a:bodyPr/>
                    <a:lstStyle/>
                    <a:p>
                      <a:pPr marL="0" indent="0" algn="ctr">
                        <a:buFont typeface="+mj-lt"/>
                        <a:buNone/>
                      </a:pPr>
                      <a:r>
                        <a:rPr lang="en-GB" sz="700" b="1" kern="1200" dirty="0">
                          <a:effectLst/>
                        </a:rPr>
                        <a:t>1.Rural-urban migration</a:t>
                      </a:r>
                      <a:endParaRPr lang="en-GB" sz="700" b="1" dirty="0"/>
                    </a:p>
                  </a:txBody>
                  <a:tcPr anchor="ctr">
                    <a:solidFill>
                      <a:schemeClr val="accent1">
                        <a:lumMod val="40000"/>
                        <a:lumOff val="60000"/>
                      </a:schemeClr>
                    </a:solidFill>
                  </a:tcPr>
                </a:tc>
                <a:tc gridSpan="2">
                  <a:txBody>
                    <a:bodyPr/>
                    <a:lstStyle/>
                    <a:p>
                      <a:pPr algn="ctr"/>
                      <a:r>
                        <a:rPr lang="en-GB" sz="700" b="0" kern="1200" dirty="0">
                          <a:effectLst/>
                        </a:rPr>
                        <a:t>The movement of people </a:t>
                      </a:r>
                      <a:r>
                        <a:rPr lang="en-GB" sz="700" b="0" i="1" kern="1200" dirty="0">
                          <a:effectLst/>
                        </a:rPr>
                        <a:t>from</a:t>
                      </a:r>
                      <a:r>
                        <a:rPr lang="en-GB" sz="700" b="0" kern="1200" dirty="0">
                          <a:effectLst/>
                        </a:rPr>
                        <a:t> rural to urban areas. It happens</a:t>
                      </a:r>
                      <a:r>
                        <a:rPr lang="en-GB" sz="700" b="0" kern="1200" baseline="0" dirty="0">
                          <a:effectLst/>
                        </a:rPr>
                        <a:t> because of push and pull factors</a:t>
                      </a:r>
                      <a:endParaRPr lang="en-GB" sz="700" b="0" dirty="0"/>
                    </a:p>
                  </a:txBody>
                  <a:tcPr>
                    <a:solidFill>
                      <a:schemeClr val="accent1">
                        <a:lumMod val="20000"/>
                        <a:lumOff val="80000"/>
                      </a:schemeClr>
                    </a:solidFill>
                  </a:tcPr>
                </a:tc>
                <a:tc hMerge="1">
                  <a:txBody>
                    <a:bodyPr/>
                    <a:lstStyle/>
                    <a:p>
                      <a:pPr algn="ctr"/>
                      <a:endParaRPr lang="en-GB" sz="800" b="1" dirty="0"/>
                    </a:p>
                  </a:txBody>
                  <a:tcPr>
                    <a:solidFill>
                      <a:schemeClr val="accent2">
                        <a:lumMod val="40000"/>
                        <a:lumOff val="60000"/>
                      </a:schemeClr>
                    </a:solidFill>
                  </a:tcPr>
                </a:tc>
                <a:extLst>
                  <a:ext uri="{0D108BD9-81ED-4DB2-BD59-A6C34878D82A}">
                    <a16:rowId xmlns:a16="http://schemas.microsoft.com/office/drawing/2014/main" val="677010289"/>
                  </a:ext>
                </a:extLst>
              </a:tr>
              <a:tr h="188305">
                <a:tc gridSpan="2">
                  <a:txBody>
                    <a:bodyPr/>
                    <a:lstStyle/>
                    <a:p>
                      <a:pPr algn="ctr"/>
                      <a:r>
                        <a:rPr lang="en-GB" sz="700" b="1" dirty="0"/>
                        <a:t>Push factors</a:t>
                      </a:r>
                    </a:p>
                  </a:txBody>
                  <a:tcPr>
                    <a:solidFill>
                      <a:schemeClr val="accent1">
                        <a:lumMod val="20000"/>
                        <a:lumOff val="80000"/>
                      </a:schemeClr>
                    </a:solidFill>
                  </a:tcPr>
                </a:tc>
                <a:tc hMerge="1">
                  <a:txBody>
                    <a:bodyPr/>
                    <a:lstStyle/>
                    <a:p>
                      <a:endParaRPr lang="en-GB"/>
                    </a:p>
                  </a:txBody>
                  <a:tcPr/>
                </a:tc>
                <a:tc>
                  <a:txBody>
                    <a:bodyPr/>
                    <a:lstStyle/>
                    <a:p>
                      <a:pPr algn="ctr"/>
                      <a:r>
                        <a:rPr lang="en-GB" sz="700" b="1" dirty="0"/>
                        <a:t>Pull factors</a:t>
                      </a:r>
                    </a:p>
                  </a:txBody>
                  <a:tcPr>
                    <a:solidFill>
                      <a:schemeClr val="accent1">
                        <a:lumMod val="20000"/>
                        <a:lumOff val="80000"/>
                      </a:schemeClr>
                    </a:solidFill>
                  </a:tcPr>
                </a:tc>
                <a:extLst>
                  <a:ext uri="{0D108BD9-81ED-4DB2-BD59-A6C34878D82A}">
                    <a16:rowId xmlns:a16="http://schemas.microsoft.com/office/drawing/2014/main" val="3288508112"/>
                  </a:ext>
                </a:extLst>
              </a:tr>
              <a:tr h="289700">
                <a:tc gridSpan="2">
                  <a:txBody>
                    <a:bodyPr/>
                    <a:lstStyle/>
                    <a:p>
                      <a:pPr marL="0" indent="0" algn="l">
                        <a:buFont typeface="Arial" panose="020B0604020202020204" pitchFamily="34" charset="0"/>
                        <a:buNone/>
                      </a:pPr>
                      <a:r>
                        <a:rPr lang="en-GB" sz="700" dirty="0"/>
                        <a:t>These are negative factors </a:t>
                      </a:r>
                      <a:r>
                        <a:rPr lang="en-GB" sz="700" baseline="0" dirty="0"/>
                        <a:t>that push people to move </a:t>
                      </a:r>
                      <a:r>
                        <a:rPr lang="en-GB" sz="700" b="1" baseline="0" dirty="0"/>
                        <a:t>away</a:t>
                      </a:r>
                      <a:r>
                        <a:rPr lang="en-GB" sz="700" b="0" baseline="0" dirty="0"/>
                        <a:t> </a:t>
                      </a:r>
                      <a:r>
                        <a:rPr lang="en-GB" sz="700" baseline="0" dirty="0"/>
                        <a:t>from a place</a:t>
                      </a:r>
                      <a:endParaRPr lang="en-GB" sz="700" dirty="0"/>
                    </a:p>
                  </a:txBody>
                  <a:tcPr>
                    <a:solidFill>
                      <a:srgbClr val="EEE0F8"/>
                    </a:solidFill>
                  </a:tcPr>
                </a:tc>
                <a:tc hMerge="1">
                  <a:txBody>
                    <a:bodyPr/>
                    <a:lstStyle/>
                    <a:p>
                      <a:endParaRPr lang="en-GB"/>
                    </a:p>
                  </a:txBody>
                  <a:tcPr/>
                </a:tc>
                <a:tc>
                  <a:txBody>
                    <a:bodyPr/>
                    <a:lstStyle/>
                    <a:p>
                      <a:pPr marL="0" indent="0" algn="l">
                        <a:buFont typeface="Arial" panose="020B0604020202020204" pitchFamily="34" charset="0"/>
                        <a:buNone/>
                      </a:pPr>
                      <a:r>
                        <a:rPr lang="en-GB" sz="700" dirty="0"/>
                        <a:t>These</a:t>
                      </a:r>
                      <a:r>
                        <a:rPr lang="en-GB" sz="700" baseline="0" dirty="0"/>
                        <a:t> are p</a:t>
                      </a:r>
                      <a:r>
                        <a:rPr lang="en-GB" sz="700" dirty="0"/>
                        <a:t>ositive factors that pull</a:t>
                      </a:r>
                      <a:r>
                        <a:rPr lang="en-GB" sz="700" baseline="0" dirty="0"/>
                        <a:t> people</a:t>
                      </a:r>
                      <a:r>
                        <a:rPr lang="en-GB" sz="700" dirty="0"/>
                        <a:t> to move </a:t>
                      </a:r>
                      <a:r>
                        <a:rPr lang="en-GB" sz="700" b="1" dirty="0"/>
                        <a:t>to</a:t>
                      </a:r>
                      <a:r>
                        <a:rPr lang="en-GB" sz="700" dirty="0"/>
                        <a:t> a place</a:t>
                      </a:r>
                    </a:p>
                  </a:txBody>
                  <a:tcPr>
                    <a:solidFill>
                      <a:srgbClr val="F3EAFA"/>
                    </a:solidFill>
                  </a:tcPr>
                </a:tc>
                <a:extLst>
                  <a:ext uri="{0D108BD9-81ED-4DB2-BD59-A6C34878D82A}">
                    <a16:rowId xmlns:a16="http://schemas.microsoft.com/office/drawing/2014/main" val="3830881254"/>
                  </a:ext>
                </a:extLst>
              </a:tr>
              <a:tr h="695281">
                <a:tc gridSpan="2">
                  <a:txBody>
                    <a:bodyPr/>
                    <a:lstStyle/>
                    <a:p>
                      <a:pPr marL="90488" indent="-90488" algn="l">
                        <a:buFont typeface="Arial" panose="020B0604020202020204" pitchFamily="34" charset="0"/>
                        <a:buChar char="•"/>
                      </a:pPr>
                      <a:r>
                        <a:rPr lang="en-GB" sz="700" dirty="0"/>
                        <a:t>Jobs in farming</a:t>
                      </a:r>
                      <a:r>
                        <a:rPr lang="en-GB" sz="700" baseline="0" dirty="0"/>
                        <a:t> (long hours, low pay)</a:t>
                      </a:r>
                      <a:endParaRPr lang="en-GB" sz="700" dirty="0"/>
                    </a:p>
                    <a:p>
                      <a:pPr marL="90488" indent="-90488" algn="l">
                        <a:buFont typeface="Arial" panose="020B0604020202020204" pitchFamily="34" charset="0"/>
                        <a:buChar char="•"/>
                      </a:pPr>
                      <a:r>
                        <a:rPr lang="en-GB" sz="700" dirty="0"/>
                        <a:t>Natural disasters,</a:t>
                      </a:r>
                      <a:r>
                        <a:rPr lang="en-GB" sz="700" baseline="0" dirty="0"/>
                        <a:t> such as </a:t>
                      </a:r>
                      <a:r>
                        <a:rPr lang="en-GB" sz="700" dirty="0"/>
                        <a:t>drought</a:t>
                      </a:r>
                    </a:p>
                    <a:p>
                      <a:pPr marL="90488" indent="-90488" algn="l">
                        <a:buFont typeface="Arial" panose="020B0604020202020204" pitchFamily="34" charset="0"/>
                        <a:buChar char="•"/>
                      </a:pPr>
                      <a:r>
                        <a:rPr lang="en-GB" sz="700" dirty="0"/>
                        <a:t>War and conflict</a:t>
                      </a:r>
                      <a:endParaRPr lang="en-GB" sz="700" baseline="0" dirty="0"/>
                    </a:p>
                    <a:p>
                      <a:pPr marL="90488" indent="-90488" algn="l">
                        <a:buFont typeface="Arial" panose="020B0604020202020204" pitchFamily="34" charset="0"/>
                        <a:buChar char="•"/>
                      </a:pPr>
                      <a:r>
                        <a:rPr lang="en-GB" sz="700" baseline="0" dirty="0"/>
                        <a:t>Mechanisation (loss of farm jobs)</a:t>
                      </a:r>
                    </a:p>
                    <a:p>
                      <a:pPr marL="90488" indent="-90488" algn="l">
                        <a:buFont typeface="Arial" panose="020B0604020202020204" pitchFamily="34" charset="0"/>
                        <a:buChar char="•"/>
                      </a:pPr>
                      <a:r>
                        <a:rPr lang="en-GB" sz="700" baseline="0" dirty="0"/>
                        <a:t>Lack of opportunities and investment</a:t>
                      </a:r>
                      <a:endParaRPr lang="en-GB" sz="700" dirty="0"/>
                    </a:p>
                  </a:txBody>
                  <a:tcPr>
                    <a:solidFill>
                      <a:srgbClr val="EEE0F8"/>
                    </a:solidFill>
                  </a:tcPr>
                </a:tc>
                <a:tc hMerge="1">
                  <a:txBody>
                    <a:bodyPr/>
                    <a:lstStyle/>
                    <a:p>
                      <a:endParaRPr lang="en-GB"/>
                    </a:p>
                  </a:txBody>
                  <a:tcPr/>
                </a:tc>
                <a:tc>
                  <a:txBody>
                    <a:bodyPr/>
                    <a:lstStyle/>
                    <a:p>
                      <a:pPr marL="90488" indent="-90488" algn="l">
                        <a:buFont typeface="Arial" panose="020B0604020202020204" pitchFamily="34" charset="0"/>
                        <a:buChar char="•"/>
                      </a:pPr>
                      <a:r>
                        <a:rPr lang="en-GB" sz="700" dirty="0"/>
                        <a:t>Jobs in services and factories</a:t>
                      </a:r>
                      <a:endParaRPr lang="en-GB" sz="700" baseline="0" dirty="0"/>
                    </a:p>
                    <a:p>
                      <a:pPr marL="90488" indent="-90488" algn="l">
                        <a:buFont typeface="Arial" panose="020B0604020202020204" pitchFamily="34" charset="0"/>
                        <a:buChar char="•"/>
                      </a:pPr>
                      <a:r>
                        <a:rPr lang="en-GB" sz="700" dirty="0"/>
                        <a:t>Better education and healthcare</a:t>
                      </a:r>
                    </a:p>
                    <a:p>
                      <a:pPr marL="90488" indent="-90488" algn="l">
                        <a:buFont typeface="Arial" panose="020B0604020202020204" pitchFamily="34" charset="0"/>
                        <a:buChar char="•"/>
                      </a:pPr>
                      <a:r>
                        <a:rPr lang="en-GB" sz="700" dirty="0"/>
                        <a:t>Increased quality of life</a:t>
                      </a:r>
                    </a:p>
                    <a:p>
                      <a:pPr marL="90488" indent="-90488" algn="l">
                        <a:buFont typeface="Arial" panose="020B0604020202020204" pitchFamily="34" charset="0"/>
                        <a:buChar char="•"/>
                      </a:pPr>
                      <a:r>
                        <a:rPr lang="en-GB" sz="700" dirty="0"/>
                        <a:t>Following family members</a:t>
                      </a:r>
                    </a:p>
                    <a:p>
                      <a:pPr marL="90488" indent="-90488" algn="l">
                        <a:buFont typeface="Arial" panose="020B0604020202020204" pitchFamily="34" charset="0"/>
                        <a:buChar char="•"/>
                      </a:pPr>
                      <a:r>
                        <a:rPr lang="en-GB" sz="700" dirty="0"/>
                        <a:t>Plenty</a:t>
                      </a:r>
                      <a:r>
                        <a:rPr lang="en-GB" sz="700" baseline="0" dirty="0"/>
                        <a:t> of opportunities and investment</a:t>
                      </a:r>
                      <a:endParaRPr lang="en-GB" sz="700" dirty="0"/>
                    </a:p>
                  </a:txBody>
                  <a:tcPr>
                    <a:solidFill>
                      <a:srgbClr val="F3EAFA"/>
                    </a:solidFill>
                  </a:tcPr>
                </a:tc>
                <a:extLst>
                  <a:ext uri="{0D108BD9-81ED-4DB2-BD59-A6C34878D82A}">
                    <a16:rowId xmlns:a16="http://schemas.microsoft.com/office/drawing/2014/main" val="3480847149"/>
                  </a:ext>
                </a:extLst>
              </a:tr>
              <a:tr h="289700">
                <a:tc>
                  <a:txBody>
                    <a:bodyPr/>
                    <a:lstStyle/>
                    <a:p>
                      <a:pPr marL="0" indent="0" algn="ctr">
                        <a:buFont typeface="Arial" panose="020B0604020202020204" pitchFamily="34" charset="0"/>
                        <a:buNone/>
                      </a:pPr>
                      <a:r>
                        <a:rPr lang="en-GB" sz="700" b="1" dirty="0"/>
                        <a:t>2. Natural Increase </a:t>
                      </a:r>
                    </a:p>
                  </a:txBody>
                  <a:tcPr anchor="ctr">
                    <a:solidFill>
                      <a:schemeClr val="accent1">
                        <a:lumMod val="40000"/>
                        <a:lumOff val="60000"/>
                      </a:schemeClr>
                    </a:solidFill>
                  </a:tcPr>
                </a:tc>
                <a:tc gridSpan="2">
                  <a:txBody>
                    <a:bodyPr/>
                    <a:lstStyle/>
                    <a:p>
                      <a:pPr algn="ctr"/>
                      <a:r>
                        <a:rPr lang="en-GB" sz="700" b="0" kern="1200" dirty="0">
                          <a:solidFill>
                            <a:schemeClr val="dk1"/>
                          </a:solidFill>
                          <a:effectLst/>
                          <a:latin typeface="+mn-lt"/>
                          <a:ea typeface="+mn-ea"/>
                          <a:cs typeface="+mn-cs"/>
                        </a:rPr>
                        <a:t>When the birth rate is greater than the death rate (because one increases and the other decreases)</a:t>
                      </a:r>
                      <a:endParaRPr lang="en-GB" sz="700" b="0" dirty="0"/>
                    </a:p>
                  </a:txBody>
                  <a:tcPr>
                    <a:solidFill>
                      <a:schemeClr val="accent1">
                        <a:lumMod val="20000"/>
                        <a:lumOff val="80000"/>
                      </a:schemeClr>
                    </a:solidFill>
                  </a:tcPr>
                </a:tc>
                <a:tc hMerge="1">
                  <a:txBody>
                    <a:bodyPr/>
                    <a:lstStyle/>
                    <a:p>
                      <a:pPr marL="171450" indent="-171450" algn="ctr">
                        <a:buFont typeface="Arial" panose="020B0604020202020204" pitchFamily="34" charset="0"/>
                        <a:buChar char="•"/>
                      </a:pPr>
                      <a:endParaRPr lang="en-GB" sz="800" dirty="0"/>
                    </a:p>
                  </a:txBody>
                  <a:tcPr>
                    <a:solidFill>
                      <a:schemeClr val="accent2">
                        <a:lumMod val="40000"/>
                        <a:lumOff val="60000"/>
                      </a:schemeClr>
                    </a:solidFill>
                  </a:tcPr>
                </a:tc>
                <a:extLst>
                  <a:ext uri="{0D108BD9-81ED-4DB2-BD59-A6C34878D82A}">
                    <a16:rowId xmlns:a16="http://schemas.microsoft.com/office/drawing/2014/main" val="622643457"/>
                  </a:ext>
                </a:extLst>
              </a:tr>
              <a:tr h="188305">
                <a:tc>
                  <a:txBody>
                    <a:bodyPr/>
                    <a:lstStyle/>
                    <a:p>
                      <a:pPr marL="0" indent="0" algn="ctr">
                        <a:buFont typeface="Arial" panose="020B0604020202020204" pitchFamily="34" charset="0"/>
                        <a:buNone/>
                      </a:pPr>
                      <a:r>
                        <a:rPr lang="en-GB" sz="700" b="1" dirty="0"/>
                        <a:t>Increase in birth rate</a:t>
                      </a:r>
                    </a:p>
                  </a:txBody>
                  <a:tcPr anchor="ctr">
                    <a:solidFill>
                      <a:schemeClr val="accent1">
                        <a:lumMod val="20000"/>
                        <a:lumOff val="80000"/>
                      </a:schemeClr>
                    </a:solidFill>
                  </a:tcPr>
                </a:tc>
                <a:tc gridSpan="2">
                  <a:txBody>
                    <a:bodyPr/>
                    <a:lstStyle/>
                    <a:p>
                      <a:pPr algn="ctr"/>
                      <a:r>
                        <a:rPr lang="en-GB" sz="700" b="1" dirty="0"/>
                        <a:t>Decrease</a:t>
                      </a:r>
                      <a:r>
                        <a:rPr lang="en-GB" sz="700" b="1" baseline="0" dirty="0"/>
                        <a:t> in </a:t>
                      </a:r>
                      <a:r>
                        <a:rPr lang="en-GB" sz="700" b="1" dirty="0"/>
                        <a:t>death rate</a:t>
                      </a:r>
                    </a:p>
                  </a:txBody>
                  <a:tcPr anchor="ctr">
                    <a:solidFill>
                      <a:schemeClr val="accent1">
                        <a:lumMod val="20000"/>
                        <a:lumOff val="80000"/>
                      </a:schemeClr>
                    </a:solidFill>
                  </a:tcPr>
                </a:tc>
                <a:tc hMerge="1">
                  <a:txBody>
                    <a:bodyPr/>
                    <a:lstStyle/>
                    <a:p>
                      <a:pPr algn="ctr"/>
                      <a:endParaRPr lang="en-GB" sz="700" b="1" dirty="0"/>
                    </a:p>
                  </a:txBody>
                  <a:tcPr anchor="ctr">
                    <a:solidFill>
                      <a:schemeClr val="accent1">
                        <a:lumMod val="20000"/>
                        <a:lumOff val="80000"/>
                      </a:schemeClr>
                    </a:solidFill>
                  </a:tcPr>
                </a:tc>
                <a:extLst>
                  <a:ext uri="{0D108BD9-81ED-4DB2-BD59-A6C34878D82A}">
                    <a16:rowId xmlns:a16="http://schemas.microsoft.com/office/drawing/2014/main" val="1434172166"/>
                  </a:ext>
                </a:extLst>
              </a:tr>
              <a:tr h="493103">
                <a:tc>
                  <a:txBody>
                    <a:bodyPr/>
                    <a:lstStyle/>
                    <a:p>
                      <a:pPr marL="90488" marR="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0488" algn="l"/>
                        </a:tabLst>
                        <a:defRPr/>
                      </a:pPr>
                      <a:r>
                        <a:rPr lang="en-GB" sz="700" kern="1200" dirty="0">
                          <a:solidFill>
                            <a:schemeClr val="dk1"/>
                          </a:solidFill>
                          <a:effectLst/>
                          <a:latin typeface="+mn-lt"/>
                          <a:ea typeface="+mn-ea"/>
                          <a:cs typeface="+mn-cs"/>
                        </a:rPr>
                        <a:t>Rural-urban</a:t>
                      </a:r>
                      <a:r>
                        <a:rPr lang="en-GB" sz="700" kern="1200" baseline="0" dirty="0">
                          <a:solidFill>
                            <a:schemeClr val="dk1"/>
                          </a:solidFill>
                          <a:effectLst/>
                          <a:latin typeface="+mn-lt"/>
                          <a:ea typeface="+mn-ea"/>
                          <a:cs typeface="+mn-cs"/>
                        </a:rPr>
                        <a:t> migrants are likely to be young and therefore fertile and have children</a:t>
                      </a:r>
                    </a:p>
                  </a:txBody>
                  <a:tcPr>
                    <a:solidFill>
                      <a:srgbClr val="F3EAFA"/>
                    </a:solidFill>
                  </a:tcPr>
                </a:tc>
                <a:tc gridSpan="2">
                  <a:txBody>
                    <a:bodyPr/>
                    <a:lstStyle/>
                    <a:p>
                      <a:pPr marL="90488" indent="-90488" algn="l">
                        <a:buFont typeface="Arial" panose="020B0604020202020204" pitchFamily="34" charset="0"/>
                        <a:buChar char="•"/>
                      </a:pPr>
                      <a:r>
                        <a:rPr lang="en-GB" sz="700" kern="1200" dirty="0">
                          <a:solidFill>
                            <a:schemeClr val="dk1"/>
                          </a:solidFill>
                          <a:effectLst/>
                          <a:latin typeface="+mn-lt"/>
                          <a:ea typeface="+mn-ea"/>
                          <a:cs typeface="+mn-cs"/>
                        </a:rPr>
                        <a:t>A higher life expectancy due to supplies of clean water, better living conditions and diet</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kern="1200" dirty="0">
                          <a:solidFill>
                            <a:schemeClr val="dk1"/>
                          </a:solidFill>
                          <a:effectLst/>
                          <a:latin typeface="+mn-lt"/>
                          <a:ea typeface="+mn-ea"/>
                          <a:cs typeface="+mn-cs"/>
                        </a:rPr>
                        <a:t>Improved medical facilities help lower infant mortality rates</a:t>
                      </a:r>
                      <a:r>
                        <a:rPr lang="en-GB" sz="700" kern="1200" baseline="0" dirty="0">
                          <a:solidFill>
                            <a:schemeClr val="dk1"/>
                          </a:solidFill>
                          <a:effectLst/>
                          <a:latin typeface="+mn-lt"/>
                          <a:ea typeface="+mn-ea"/>
                          <a:cs typeface="+mn-cs"/>
                        </a:rPr>
                        <a:t> and raise life expectancies</a:t>
                      </a:r>
                      <a:endParaRPr lang="en-GB" sz="700" kern="1200" dirty="0">
                        <a:solidFill>
                          <a:schemeClr val="dk1"/>
                        </a:solidFill>
                        <a:effectLst/>
                        <a:latin typeface="+mn-lt"/>
                        <a:ea typeface="+mn-ea"/>
                        <a:cs typeface="+mn-cs"/>
                      </a:endParaRPr>
                    </a:p>
                  </a:txBody>
                  <a:tcPr>
                    <a:solidFill>
                      <a:srgbClr val="F3EAFA"/>
                    </a:solidFill>
                  </a:tcPr>
                </a:tc>
                <a:tc hMerge="1">
                  <a:txBody>
                    <a:bodyPr/>
                    <a:lstStyle/>
                    <a:p>
                      <a:pPr marL="90488" indent="-90488" algn="l">
                        <a:buFont typeface="Arial" panose="020B0604020202020204" pitchFamily="34" charset="0"/>
                        <a:buChar char="•"/>
                      </a:pPr>
                      <a:endParaRPr lang="en-GB" sz="700" kern="1200" dirty="0">
                        <a:solidFill>
                          <a:schemeClr val="dk1"/>
                        </a:solidFill>
                        <a:effectLst/>
                        <a:latin typeface="+mn-lt"/>
                        <a:ea typeface="+mn-ea"/>
                        <a:cs typeface="+mn-cs"/>
                      </a:endParaRPr>
                    </a:p>
                  </a:txBody>
                  <a:tcPr>
                    <a:solidFill>
                      <a:srgbClr val="F3EAFA"/>
                    </a:solidFill>
                  </a:tcPr>
                </a:tc>
                <a:extLst>
                  <a:ext uri="{0D108BD9-81ED-4DB2-BD59-A6C34878D82A}">
                    <a16:rowId xmlns:a16="http://schemas.microsoft.com/office/drawing/2014/main" val="1495818885"/>
                  </a:ext>
                </a:extLst>
              </a:tr>
            </a:tbl>
          </a:graphicData>
        </a:graphic>
      </p:graphicFrame>
      <p:pic>
        <p:nvPicPr>
          <p:cNvPr id="26" name="Picture 4" descr="http://www.pushpullsigns.com/images/Push-Pull-Door-Sign-Sticker.jpg"/>
          <p:cNvPicPr>
            <a:picLocks noChangeAspect="1" noChangeArrowheads="1"/>
          </p:cNvPicPr>
          <p:nvPr/>
        </p:nvPicPr>
        <p:blipFill rotWithShape="1">
          <a:blip r:embed="rId3" cstate="hqprint">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val="0"/>
              </a:ext>
            </a:extLst>
          </a:blip>
          <a:srcRect l="9066" t="15452" r="56578" b="31470"/>
          <a:stretch/>
        </p:blipFill>
        <p:spPr bwMode="auto">
          <a:xfrm>
            <a:off x="26194" y="2466599"/>
            <a:ext cx="291858" cy="28072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www.pushpullsigns.com/images/Push-Pull-Door-Sign-Sticker.jpg"/>
          <p:cNvPicPr>
            <a:picLocks noChangeAspect="1" noChangeArrowheads="1"/>
          </p:cNvPicPr>
          <p:nvPr/>
        </p:nvPicPr>
        <p:blipFill rotWithShape="1">
          <a:blip r:embed="rId4" cstate="hq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rcRect l="56462" t="15840" r="9429" b="28667"/>
          <a:stretch/>
        </p:blipFill>
        <p:spPr bwMode="auto">
          <a:xfrm flipH="1">
            <a:off x="2852322" y="2466599"/>
            <a:ext cx="310748" cy="31475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https://upload.wikimedia.org/wikipedia/commons/c/c8/Percentage_of_Population_Living_in_urban_areas_1950-2050.png">
            <a:hlinkClick r:id="rId5"/>
            <a:extLst>
              <a:ext uri="{FF2B5EF4-FFF2-40B4-BE49-F238E27FC236}">
                <a16:creationId xmlns:a16="http://schemas.microsoft.com/office/drawing/2014/main" id="{1A0D2ACD-B6B0-4E51-A016-A80285C3DAC9}"/>
              </a:ext>
            </a:extLst>
          </p:cNvPr>
          <p:cNvPicPr/>
          <p:nvPr/>
        </p:nvPicPr>
        <p:blipFill rotWithShape="1">
          <a:blip r:embed="rId6">
            <a:extLst>
              <a:ext uri="{28A0092B-C50C-407E-A947-70E740481C1C}">
                <a14:useLocalDpi xmlns:a14="http://schemas.microsoft.com/office/drawing/2010/main" val="0"/>
              </a:ext>
            </a:extLst>
          </a:blip>
          <a:srcRect l="835" t="12822" r="730" b="1855"/>
          <a:stretch/>
        </p:blipFill>
        <p:spPr bwMode="auto">
          <a:xfrm>
            <a:off x="1332283" y="554931"/>
            <a:ext cx="1849036" cy="1438389"/>
          </a:xfrm>
          <a:prstGeom prst="rect">
            <a:avLst/>
          </a:prstGeom>
          <a:noFill/>
          <a:ln>
            <a:noFill/>
          </a:ln>
          <a:extLst/>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4397" y="494720"/>
            <a:ext cx="373357" cy="307557"/>
          </a:xfrm>
          <a:prstGeom prst="rect">
            <a:avLst/>
          </a:prstGeom>
        </p:spPr>
      </p:pic>
      <p:pic>
        <p:nvPicPr>
          <p:cNvPr id="34" name="Picture 33"/>
          <p:cNvPicPr>
            <a:picLocks noChangeAspect="1"/>
          </p:cNvPicPr>
          <p:nvPr/>
        </p:nvPicPr>
        <p:blipFill>
          <a:blip r:embed="rId8"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24691" y="4484329"/>
            <a:ext cx="379776" cy="292300"/>
          </a:xfrm>
          <a:prstGeom prst="rect">
            <a:avLst/>
          </a:prstGeom>
        </p:spPr>
      </p:pic>
      <p:pic>
        <p:nvPicPr>
          <p:cNvPr id="36" name="Picture 2" descr="http://www.creativereview.co.uk/images/2011/02/gmdh02_00368x_0.jpg"/>
          <p:cNvPicPr>
            <a:picLocks noChangeAspect="1" noChangeArrowheads="1"/>
          </p:cNvPicPr>
          <p:nvPr/>
        </p:nvPicPr>
        <p:blipFill>
          <a:blip r:embed="rId9" cstate="hq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1488833" y="3290725"/>
            <a:ext cx="208978" cy="4502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9" name="Table 38">
            <a:extLst>
              <a:ext uri="{FF2B5EF4-FFF2-40B4-BE49-F238E27FC236}">
                <a16:creationId xmlns:a16="http://schemas.microsoft.com/office/drawing/2014/main" id="{A1B42846-BC19-4BB9-8892-9EEC3D0868A5}"/>
              </a:ext>
            </a:extLst>
          </p:cNvPr>
          <p:cNvGraphicFramePr>
            <a:graphicFrameLocks noGrp="1"/>
          </p:cNvGraphicFramePr>
          <p:nvPr>
            <p:extLst>
              <p:ext uri="{D42A27DB-BD31-4B8C-83A1-F6EECF244321}">
                <p14:modId xmlns:p14="http://schemas.microsoft.com/office/powerpoint/2010/main" val="1037523755"/>
              </p:ext>
            </p:extLst>
          </p:nvPr>
        </p:nvGraphicFramePr>
        <p:xfrm>
          <a:off x="3230650" y="5472719"/>
          <a:ext cx="6640652" cy="1356360"/>
        </p:xfrm>
        <a:graphic>
          <a:graphicData uri="http://schemas.openxmlformats.org/drawingml/2006/table">
            <a:tbl>
              <a:tblPr firstRow="1" bandRow="1">
                <a:tableStyleId>{21E4AEA4-8DFA-4A89-87EB-49C32662AFE0}</a:tableStyleId>
              </a:tblPr>
              <a:tblGrid>
                <a:gridCol w="3322550">
                  <a:extLst>
                    <a:ext uri="{9D8B030D-6E8A-4147-A177-3AD203B41FA5}">
                      <a16:colId xmlns:a16="http://schemas.microsoft.com/office/drawing/2014/main" val="204375177"/>
                    </a:ext>
                  </a:extLst>
                </a:gridCol>
                <a:gridCol w="3318102">
                  <a:extLst>
                    <a:ext uri="{9D8B030D-6E8A-4147-A177-3AD203B41FA5}">
                      <a16:colId xmlns:a16="http://schemas.microsoft.com/office/drawing/2014/main" val="529766719"/>
                    </a:ext>
                  </a:extLst>
                </a:gridCol>
              </a:tblGrid>
              <a:tr h="205906">
                <a:tc>
                  <a:txBody>
                    <a:bodyPr/>
                    <a:lstStyle/>
                    <a:p>
                      <a:pPr algn="ctr"/>
                      <a:r>
                        <a:rPr lang="en-GB" sz="800" dirty="0"/>
                        <a:t>Managing urban growth #1: Integrated Transport Systems (ITS)</a:t>
                      </a:r>
                    </a:p>
                  </a:txBody>
                  <a:tcPr>
                    <a:solidFill>
                      <a:schemeClr val="accent1">
                        <a:lumMod val="60000"/>
                        <a:lumOff val="40000"/>
                      </a:schemeClr>
                    </a:solidFill>
                  </a:tcPr>
                </a:tc>
                <a:tc>
                  <a:txBody>
                    <a:bodyPr/>
                    <a:lstStyle/>
                    <a:p>
                      <a:pPr algn="ctr"/>
                      <a:r>
                        <a:rPr lang="en-GB" sz="800" b="1" dirty="0">
                          <a:solidFill>
                            <a:schemeClr val="bg1"/>
                          </a:solidFill>
                        </a:rPr>
                        <a:t>Managing urban growth #2: </a:t>
                      </a:r>
                      <a:r>
                        <a:rPr lang="en-GB" sz="800" dirty="0"/>
                        <a:t>Greenbelts</a:t>
                      </a:r>
                    </a:p>
                  </a:txBody>
                  <a:tcPr>
                    <a:solidFill>
                      <a:schemeClr val="accent1">
                        <a:lumMod val="60000"/>
                        <a:lumOff val="40000"/>
                      </a:schemeClr>
                    </a:solidFill>
                  </a:tcPr>
                </a:tc>
                <a:extLst>
                  <a:ext uri="{0D108BD9-81ED-4DB2-BD59-A6C34878D82A}">
                    <a16:rowId xmlns:a16="http://schemas.microsoft.com/office/drawing/2014/main" val="1248852909"/>
                  </a:ext>
                </a:extLst>
              </a:tr>
              <a:tr h="397104">
                <a:tc>
                  <a:txBody>
                    <a:bodyPr/>
                    <a:lstStyle/>
                    <a:p>
                      <a:pPr algn="ctr"/>
                      <a:r>
                        <a:rPr lang="en-GB" sz="700" b="1" kern="1200" dirty="0">
                          <a:effectLst/>
                        </a:rPr>
                        <a:t>This means the linking of different forms of public and private transport within a city and the surrounding area,</a:t>
                      </a:r>
                      <a:r>
                        <a:rPr lang="en-GB" sz="700" b="1" kern="1200" baseline="0" dirty="0">
                          <a:effectLst/>
                        </a:rPr>
                        <a:t> e.g. bus timetables coincide with train arrivals, park and ride stations are on the edges of cities where there is space for car parking.</a:t>
                      </a:r>
                      <a:endParaRPr lang="en-GB" sz="700" b="1"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i="0" dirty="0"/>
                        <a:t>This is a zone of land surrounding a city where new building is strictly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i="0" dirty="0"/>
                        <a:t>controlled. This aims to prevent cities growing. Some road and housing developments are now being allowed on</a:t>
                      </a:r>
                      <a:r>
                        <a:rPr lang="en-GB" sz="700" b="1" i="0" baseline="0" dirty="0"/>
                        <a:t> greenbelts (which is controversial).</a:t>
                      </a:r>
                      <a:endParaRPr lang="en-GB" sz="700" i="0" dirty="0"/>
                    </a:p>
                  </a:txBody>
                  <a:tcPr>
                    <a:solidFill>
                      <a:schemeClr val="accent1">
                        <a:lumMod val="20000"/>
                        <a:lumOff val="80000"/>
                      </a:schemeClr>
                    </a:solidFill>
                  </a:tcPr>
                </a:tc>
                <a:extLst>
                  <a:ext uri="{0D108BD9-81ED-4DB2-BD59-A6C34878D82A}">
                    <a16:rowId xmlns:a16="http://schemas.microsoft.com/office/drawing/2014/main" val="677010289"/>
                  </a:ext>
                </a:extLst>
              </a:tr>
              <a:tr h="191511">
                <a:tc>
                  <a:txBody>
                    <a:bodyPr/>
                    <a:lstStyle/>
                    <a:p>
                      <a:pPr algn="ctr"/>
                      <a:r>
                        <a:rPr lang="en-GB" sz="800" b="1" dirty="0">
                          <a:solidFill>
                            <a:schemeClr val="bg1"/>
                          </a:solidFill>
                        </a:rPr>
                        <a:t>Managing urban growth #3: Brownfield</a:t>
                      </a:r>
                      <a:r>
                        <a:rPr lang="en-GB" sz="700" b="1" dirty="0">
                          <a:solidFill>
                            <a:schemeClr val="bg1"/>
                          </a:solidFill>
                        </a:rPr>
                        <a:t> </a:t>
                      </a:r>
                      <a:r>
                        <a:rPr lang="en-GB" sz="800" b="1" dirty="0">
                          <a:solidFill>
                            <a:schemeClr val="bg1"/>
                          </a:solidFill>
                        </a:rPr>
                        <a:t>sites</a:t>
                      </a:r>
                      <a:endParaRPr lang="en-GB" sz="700" b="1" dirty="0">
                        <a:solidFill>
                          <a:schemeClr val="bg1"/>
                        </a:solidFill>
                      </a:endParaRPr>
                    </a:p>
                  </a:txBody>
                  <a:tcPr>
                    <a:solidFill>
                      <a:schemeClr val="accent1">
                        <a:lumMod val="60000"/>
                        <a:lumOff val="40000"/>
                      </a:schemeClr>
                    </a:solidFill>
                  </a:tcPr>
                </a:tc>
                <a:tc>
                  <a:txBody>
                    <a:bodyPr/>
                    <a:lstStyle/>
                    <a:p>
                      <a:pPr algn="ctr"/>
                      <a:r>
                        <a:rPr lang="en-GB" sz="800" b="1" dirty="0">
                          <a:solidFill>
                            <a:schemeClr val="bg1"/>
                          </a:solidFill>
                        </a:rPr>
                        <a:t>Managing urban growth #4: </a:t>
                      </a:r>
                      <a:r>
                        <a:rPr lang="en-GB" sz="800" b="1" i="0" dirty="0">
                          <a:solidFill>
                            <a:schemeClr val="bg1"/>
                          </a:solidFill>
                        </a:rPr>
                        <a:t>Urban regeneration (gentrification)</a:t>
                      </a:r>
                    </a:p>
                  </a:txBody>
                  <a:tcPr>
                    <a:solidFill>
                      <a:schemeClr val="accent1">
                        <a:lumMod val="60000"/>
                        <a:lumOff val="40000"/>
                      </a:schemeClr>
                    </a:solidFill>
                  </a:tcPr>
                </a:tc>
                <a:extLst>
                  <a:ext uri="{0D108BD9-81ED-4DB2-BD59-A6C34878D82A}">
                    <a16:rowId xmlns:a16="http://schemas.microsoft.com/office/drawing/2014/main" val="1126536656"/>
                  </a:ext>
                </a:extLst>
              </a:tr>
              <a:tr h="500057">
                <a:tc>
                  <a:txBody>
                    <a:bodyPr/>
                    <a:lstStyle/>
                    <a:p>
                      <a:pPr algn="ctr"/>
                      <a:r>
                        <a:rPr lang="en-GB" sz="700" b="1" dirty="0"/>
                        <a:t>A</a:t>
                      </a:r>
                      <a:r>
                        <a:rPr lang="en-GB" sz="700" b="1" baseline="0" dirty="0"/>
                        <a:t> </a:t>
                      </a:r>
                      <a:r>
                        <a:rPr lang="en-GB" sz="700" b="1" u="sng" baseline="0" dirty="0"/>
                        <a:t>b</a:t>
                      </a:r>
                      <a:r>
                        <a:rPr lang="en-GB" sz="700" b="1" u="sng" dirty="0"/>
                        <a:t>rownfield site</a:t>
                      </a:r>
                      <a:r>
                        <a:rPr lang="en-GB" sz="700" b="1" dirty="0"/>
                        <a:t> is an area of land or that has been developed before. It has since become derelict</a:t>
                      </a:r>
                      <a:r>
                        <a:rPr lang="en-GB" sz="700" b="1" baseline="0" dirty="0"/>
                        <a:t> and can be re-used e.g. shipping scrapyards at </a:t>
                      </a:r>
                      <a:r>
                        <a:rPr lang="en-GB" sz="700" b="1" baseline="0" dirty="0" err="1"/>
                        <a:t>Tipner</a:t>
                      </a:r>
                      <a:r>
                        <a:rPr lang="en-GB" sz="700" b="1" baseline="0" dirty="0"/>
                        <a:t> in Portsmouth rebuilt for homes</a:t>
                      </a:r>
                      <a:r>
                        <a:rPr lang="en-GB" sz="700" b="1" dirty="0"/>
                        <a:t>. Brownfield sites are more expensive to develop than </a:t>
                      </a:r>
                      <a:r>
                        <a:rPr lang="en-GB" sz="700" b="1" u="sng" dirty="0"/>
                        <a:t>greenfield sites</a:t>
                      </a:r>
                      <a:r>
                        <a:rPr lang="en-GB" sz="700" b="1" dirty="0"/>
                        <a:t> as derelict buildings</a:t>
                      </a:r>
                      <a:r>
                        <a:rPr lang="en-GB" sz="700" b="1" baseline="0" dirty="0"/>
                        <a:t> must be removed first.</a:t>
                      </a:r>
                      <a:endParaRPr lang="en-GB" sz="700" b="1" dirty="0"/>
                    </a:p>
                  </a:txBody>
                  <a:tcPr>
                    <a:solidFill>
                      <a:schemeClr val="accent1">
                        <a:lumMod val="20000"/>
                        <a:lumOff val="80000"/>
                      </a:schemeClr>
                    </a:solidFill>
                  </a:tcPr>
                </a:tc>
                <a:tc>
                  <a:txBody>
                    <a:bodyPr/>
                    <a:lstStyle/>
                    <a:p>
                      <a:pPr algn="ctr"/>
                      <a:r>
                        <a:rPr lang="en-GB" sz="700" b="1" i="0" kern="1200" dirty="0">
                          <a:solidFill>
                            <a:schemeClr val="dk1"/>
                          </a:solidFill>
                          <a:effectLst/>
                          <a:latin typeface="+mn-lt"/>
                          <a:ea typeface="+mn-ea"/>
                          <a:cs typeface="+mn-cs"/>
                        </a:rPr>
                        <a:t>This</a:t>
                      </a:r>
                      <a:r>
                        <a:rPr lang="en-GB" sz="700" b="1" i="0" kern="1200" baseline="0" dirty="0">
                          <a:solidFill>
                            <a:schemeClr val="dk1"/>
                          </a:solidFill>
                          <a:effectLst/>
                          <a:latin typeface="+mn-lt"/>
                          <a:ea typeface="+mn-ea"/>
                          <a:cs typeface="+mn-cs"/>
                        </a:rPr>
                        <a:t> is the</a:t>
                      </a:r>
                      <a:r>
                        <a:rPr lang="en-GB" sz="700" b="1" i="0" kern="1200" dirty="0">
                          <a:solidFill>
                            <a:schemeClr val="dk1"/>
                          </a:solidFill>
                          <a:effectLst/>
                          <a:latin typeface="+mn-lt"/>
                          <a:ea typeface="+mn-ea"/>
                          <a:cs typeface="+mn-cs"/>
                        </a:rPr>
                        <a:t> improvement of run-down</a:t>
                      </a:r>
                      <a:r>
                        <a:rPr lang="en-GB" sz="700" b="1" i="0" kern="1200" baseline="0" dirty="0">
                          <a:solidFill>
                            <a:schemeClr val="dk1"/>
                          </a:solidFill>
                          <a:effectLst/>
                          <a:latin typeface="+mn-lt"/>
                          <a:ea typeface="+mn-ea"/>
                          <a:cs typeface="+mn-cs"/>
                        </a:rPr>
                        <a:t> inner city areas (often brownfield sites). Old warehouses and factories in inner city areas such as Gunwharf Quays are refurbished and converted into flats or leisure facilities (the Vulcan Building at Gunwharf became Loch Fyne and the </a:t>
                      </a:r>
                      <a:r>
                        <a:rPr lang="en-GB" sz="700" b="1" i="0" kern="1200" baseline="0" dirty="0" err="1">
                          <a:solidFill>
                            <a:schemeClr val="dk1"/>
                          </a:solidFill>
                          <a:effectLst/>
                          <a:latin typeface="+mn-lt"/>
                          <a:ea typeface="+mn-ea"/>
                          <a:cs typeface="+mn-cs"/>
                        </a:rPr>
                        <a:t>Aspex</a:t>
                      </a:r>
                      <a:r>
                        <a:rPr lang="en-GB" sz="700" b="1" i="0" kern="1200" baseline="0" dirty="0">
                          <a:solidFill>
                            <a:schemeClr val="dk1"/>
                          </a:solidFill>
                          <a:effectLst/>
                          <a:latin typeface="+mn-lt"/>
                          <a:ea typeface="+mn-ea"/>
                          <a:cs typeface="+mn-cs"/>
                        </a:rPr>
                        <a:t> Gallery). </a:t>
                      </a:r>
                      <a:endParaRPr lang="en-GB" sz="700" b="1" i="0" dirty="0">
                        <a:solidFill>
                          <a:srgbClr val="0070C0"/>
                        </a:solidFill>
                      </a:endParaRPr>
                    </a:p>
                  </a:txBody>
                  <a:tcPr>
                    <a:solidFill>
                      <a:schemeClr val="accent1">
                        <a:lumMod val="20000"/>
                        <a:lumOff val="80000"/>
                      </a:schemeClr>
                    </a:solidFill>
                  </a:tcPr>
                </a:tc>
                <a:extLst>
                  <a:ext uri="{0D108BD9-81ED-4DB2-BD59-A6C34878D82A}">
                    <a16:rowId xmlns:a16="http://schemas.microsoft.com/office/drawing/2014/main" val="3294365609"/>
                  </a:ext>
                </a:extLst>
              </a:tr>
            </a:tbl>
          </a:graphicData>
        </a:graphic>
      </p:graphicFrame>
      <p:graphicFrame>
        <p:nvGraphicFramePr>
          <p:cNvPr id="12" name="Table 11">
            <a:extLst>
              <a:ext uri="{FF2B5EF4-FFF2-40B4-BE49-F238E27FC236}">
                <a16:creationId xmlns:a16="http://schemas.microsoft.com/office/drawing/2014/main" id="{570325A4-84AB-46E6-8C31-825F6FE8816B}"/>
              </a:ext>
            </a:extLst>
          </p:cNvPr>
          <p:cNvGraphicFramePr>
            <a:graphicFrameLocks noGrp="1"/>
          </p:cNvGraphicFramePr>
          <p:nvPr>
            <p:extLst>
              <p:ext uri="{D42A27DB-BD31-4B8C-83A1-F6EECF244321}">
                <p14:modId xmlns:p14="http://schemas.microsoft.com/office/powerpoint/2010/main" val="3070480583"/>
              </p:ext>
            </p:extLst>
          </p:nvPr>
        </p:nvGraphicFramePr>
        <p:xfrm>
          <a:off x="3217924" y="19052"/>
          <a:ext cx="3321018" cy="3133481"/>
        </p:xfrm>
        <a:graphic>
          <a:graphicData uri="http://schemas.openxmlformats.org/drawingml/2006/table">
            <a:tbl>
              <a:tblPr firstRow="1" bandRow="1">
                <a:tableStyleId>{21E4AEA4-8DFA-4A89-87EB-49C32662AFE0}</a:tableStyleId>
              </a:tblPr>
              <a:tblGrid>
                <a:gridCol w="1660509">
                  <a:extLst>
                    <a:ext uri="{9D8B030D-6E8A-4147-A177-3AD203B41FA5}">
                      <a16:colId xmlns:a16="http://schemas.microsoft.com/office/drawing/2014/main" val="1146839133"/>
                    </a:ext>
                  </a:extLst>
                </a:gridCol>
                <a:gridCol w="1660509">
                  <a:extLst>
                    <a:ext uri="{9D8B030D-6E8A-4147-A177-3AD203B41FA5}">
                      <a16:colId xmlns:a16="http://schemas.microsoft.com/office/drawing/2014/main" val="909537293"/>
                    </a:ext>
                  </a:extLst>
                </a:gridCol>
              </a:tblGrid>
              <a:tr h="203708">
                <a:tc gridSpan="2">
                  <a:txBody>
                    <a:bodyPr/>
                    <a:lstStyle/>
                    <a:p>
                      <a:pPr algn="ctr"/>
                      <a:r>
                        <a:rPr lang="en-GB" sz="800" dirty="0"/>
                        <a:t>Sustainable urban living </a:t>
                      </a:r>
                    </a:p>
                  </a:txBody>
                  <a:tcPr>
                    <a:solidFill>
                      <a:schemeClr val="accent1">
                        <a:lumMod val="60000"/>
                        <a:lumOff val="40000"/>
                      </a:schemeClr>
                    </a:solidFill>
                  </a:tcPr>
                </a:tc>
                <a:tc hMerge="1">
                  <a:txBody>
                    <a:bodyPr/>
                    <a:lstStyle/>
                    <a:p>
                      <a:endParaRPr lang="en-GB" dirty="0"/>
                    </a:p>
                  </a:txBody>
                  <a:tcPr/>
                </a:tc>
                <a:extLst>
                  <a:ext uri="{0D108BD9-81ED-4DB2-BD59-A6C34878D82A}">
                    <a16:rowId xmlns:a16="http://schemas.microsoft.com/office/drawing/2014/main" val="123979717"/>
                  </a:ext>
                </a:extLst>
              </a:tr>
              <a:tr h="494719">
                <a:tc gridSpan="2">
                  <a:txBody>
                    <a:bodyPr/>
                    <a:lstStyle/>
                    <a:p>
                      <a:pPr algn="ctr"/>
                      <a:r>
                        <a:rPr lang="en-GB" sz="700" b="1" u="sng" dirty="0"/>
                        <a:t>Sustainable urban living</a:t>
                      </a:r>
                      <a:r>
                        <a:rPr lang="en-GB" sz="700" b="1" dirty="0"/>
                        <a:t> means living in a city</a:t>
                      </a:r>
                      <a:r>
                        <a:rPr lang="en-GB" sz="700" b="1" baseline="0" dirty="0"/>
                        <a:t> </a:t>
                      </a:r>
                      <a:r>
                        <a:rPr lang="en-GB" sz="700" b="1" dirty="0"/>
                        <a:t>but not polluting the environment or using up resources. Sustainable living should meet the social, economic and environmental needs of people</a:t>
                      </a:r>
                      <a:r>
                        <a:rPr lang="en-GB" sz="700" b="1" baseline="0" dirty="0"/>
                        <a:t>. Sustainable cities are called </a:t>
                      </a:r>
                      <a:r>
                        <a:rPr lang="en-GB" sz="700" b="1" u="sng" baseline="0" dirty="0"/>
                        <a:t>liveable</a:t>
                      </a:r>
                      <a:r>
                        <a:rPr lang="en-GB" sz="700" b="1" u="none" baseline="0" dirty="0"/>
                        <a:t>. Liveability means how easy, healthy and enjoyable a city is to live in.</a:t>
                      </a:r>
                      <a:endParaRPr lang="en-GB" sz="700" b="1" u="none" dirty="0"/>
                    </a:p>
                  </a:txBody>
                  <a:tcPr>
                    <a:solidFill>
                      <a:schemeClr val="accent1">
                        <a:lumMod val="20000"/>
                        <a:lumOff val="80000"/>
                      </a:schemeClr>
                    </a:solidFill>
                  </a:tcPr>
                </a:tc>
                <a:tc hMerge="1">
                  <a:txBody>
                    <a:bodyPr/>
                    <a:lstStyle/>
                    <a:p>
                      <a:endParaRPr lang="en-GB" dirty="0"/>
                    </a:p>
                  </a:txBody>
                  <a:tcPr/>
                </a:tc>
                <a:extLst>
                  <a:ext uri="{0D108BD9-81ED-4DB2-BD59-A6C34878D82A}">
                    <a16:rowId xmlns:a16="http://schemas.microsoft.com/office/drawing/2014/main" val="47313645"/>
                  </a:ext>
                </a:extLst>
              </a:tr>
              <a:tr h="189157">
                <a:tc>
                  <a:txBody>
                    <a:bodyPr/>
                    <a:lstStyle/>
                    <a:p>
                      <a:pPr algn="ctr"/>
                      <a:r>
                        <a:rPr lang="en-GB" sz="700" b="1" dirty="0"/>
                        <a:t>Water conservation</a:t>
                      </a:r>
                    </a:p>
                  </a:txBody>
                  <a:tcPr anchor="ctr">
                    <a:solidFill>
                      <a:schemeClr val="accent1">
                        <a:lumMod val="40000"/>
                        <a:lumOff val="60000"/>
                      </a:schemeClr>
                    </a:solidFill>
                  </a:tcPr>
                </a:tc>
                <a:tc>
                  <a:txBody>
                    <a:bodyPr/>
                    <a:lstStyle/>
                    <a:p>
                      <a:pPr algn="ctr"/>
                      <a:r>
                        <a:rPr lang="en-GB" sz="700" b="1" dirty="0"/>
                        <a:t>Energy conservation</a:t>
                      </a:r>
                    </a:p>
                  </a:txBody>
                  <a:tcPr anchor="ctr">
                    <a:solidFill>
                      <a:schemeClr val="accent1">
                        <a:lumMod val="40000"/>
                        <a:lumOff val="60000"/>
                      </a:schemeClr>
                    </a:solidFill>
                  </a:tcPr>
                </a:tc>
                <a:extLst>
                  <a:ext uri="{0D108BD9-81ED-4DB2-BD59-A6C34878D82A}">
                    <a16:rowId xmlns:a16="http://schemas.microsoft.com/office/drawing/2014/main" val="1012953198"/>
                  </a:ext>
                </a:extLst>
              </a:tr>
              <a:tr h="1105843">
                <a:tc>
                  <a:txBody>
                    <a:bodyPr/>
                    <a:lstStyle/>
                    <a:p>
                      <a:r>
                        <a:rPr lang="en-GB" sz="700" b="0" dirty="0"/>
                        <a:t>This is reducing the amount of water used,</a:t>
                      </a:r>
                      <a:r>
                        <a:rPr lang="en-GB" sz="700" b="0" baseline="0" dirty="0"/>
                        <a:t> by:</a:t>
                      </a:r>
                      <a:endParaRPr lang="en-GB" sz="700" b="0" dirty="0"/>
                    </a:p>
                    <a:p>
                      <a:pPr marL="90488" indent="-90488">
                        <a:buFont typeface="Arial" panose="020B0604020202020204" pitchFamily="34" charset="0"/>
                        <a:buChar char="•"/>
                      </a:pPr>
                      <a:r>
                        <a:rPr lang="en-GB" sz="700" b="0" u="sng" dirty="0"/>
                        <a:t>Rainwater harvesting</a:t>
                      </a:r>
                      <a:r>
                        <a:rPr lang="en-GB" sz="700" b="0" u="none" dirty="0"/>
                        <a:t>, which</a:t>
                      </a:r>
                      <a:r>
                        <a:rPr lang="en-GB" sz="700" b="0" dirty="0"/>
                        <a:t> provides water</a:t>
                      </a:r>
                      <a:r>
                        <a:rPr lang="en-GB" sz="700" b="0" baseline="0" dirty="0"/>
                        <a:t> </a:t>
                      </a:r>
                      <a:r>
                        <a:rPr lang="en-GB" sz="700" b="0" dirty="0"/>
                        <a:t>for gardens and for</a:t>
                      </a:r>
                      <a:r>
                        <a:rPr lang="en-GB" sz="700" b="0" baseline="0" dirty="0"/>
                        <a:t> </a:t>
                      </a:r>
                      <a:r>
                        <a:rPr lang="en-GB" sz="700" b="0" dirty="0"/>
                        <a:t>toilets</a:t>
                      </a:r>
                    </a:p>
                    <a:p>
                      <a:pPr marL="90488" indent="-90488">
                        <a:buFont typeface="Arial" panose="020B0604020202020204" pitchFamily="34" charset="0"/>
                        <a:buChar char="•"/>
                      </a:pPr>
                      <a:r>
                        <a:rPr lang="en-GB" sz="700" b="0" u="sng" dirty="0"/>
                        <a:t>Grey water</a:t>
                      </a:r>
                      <a:r>
                        <a:rPr lang="en-GB" sz="700" b="0" dirty="0"/>
                        <a:t> (bathwater) for toilets and watering gardens</a:t>
                      </a:r>
                    </a:p>
                    <a:p>
                      <a:pPr marL="90488" indent="-90488">
                        <a:buFont typeface="Arial" panose="020B0604020202020204" pitchFamily="34" charset="0"/>
                        <a:buChar char="•"/>
                      </a:pPr>
                      <a:r>
                        <a:rPr lang="en-GB" sz="700" b="0" dirty="0"/>
                        <a:t>Installing water meters which charge per amount of water used</a:t>
                      </a:r>
                    </a:p>
                    <a:p>
                      <a:pPr marL="90488" indent="-90488">
                        <a:buFont typeface="Arial" panose="020B0604020202020204" pitchFamily="34" charset="0"/>
                        <a:buChar char="•"/>
                      </a:pPr>
                      <a:r>
                        <a:rPr lang="en-GB" sz="700" b="0" dirty="0"/>
                        <a:t>Installing dual flushes on toilets</a:t>
                      </a:r>
                    </a:p>
                    <a:p>
                      <a:pPr marL="90488" indent="-90488">
                        <a:buFont typeface="Arial" panose="020B0604020202020204" pitchFamily="34" charset="0"/>
                        <a:buChar char="•"/>
                      </a:pPr>
                      <a:r>
                        <a:rPr lang="en-GB" sz="700" b="0" dirty="0"/>
                        <a:t>Educating people on using less water </a:t>
                      </a:r>
                    </a:p>
                  </a:txBody>
                  <a:tcPr>
                    <a:solidFill>
                      <a:srgbClr val="EEE0F8"/>
                    </a:solidFill>
                  </a:tcPr>
                </a:tc>
                <a:tc>
                  <a:txBody>
                    <a:bodyPr/>
                    <a:lstStyle/>
                    <a:p>
                      <a:r>
                        <a:rPr lang="en-GB" sz="700" b="0" dirty="0"/>
                        <a:t>Using less fossil fuel can reduce the rate of climate change,</a:t>
                      </a:r>
                      <a:r>
                        <a:rPr lang="en-GB" sz="700" b="0" baseline="0" dirty="0"/>
                        <a:t> by:</a:t>
                      </a:r>
                      <a:endParaRPr lang="en-GB" sz="700" b="0" dirty="0"/>
                    </a:p>
                    <a:p>
                      <a:pPr marL="90488" indent="-90488">
                        <a:buFont typeface="Arial" panose="020B0604020202020204" pitchFamily="34" charset="0"/>
                        <a:buChar char="•"/>
                      </a:pPr>
                      <a:r>
                        <a:rPr lang="en-GB" sz="700" b="0" dirty="0"/>
                        <a:t>Promoting </a:t>
                      </a:r>
                      <a:r>
                        <a:rPr lang="en-GB" sz="700" b="0" u="sng" dirty="0"/>
                        <a:t>renewable </a:t>
                      </a:r>
                      <a:r>
                        <a:rPr lang="en-GB" sz="700" u="sng" dirty="0"/>
                        <a:t>energy sources</a:t>
                      </a:r>
                      <a:r>
                        <a:rPr lang="en-GB" sz="700" dirty="0"/>
                        <a:t> e.g. solar panels, insulation, mini-wind turbines</a:t>
                      </a:r>
                    </a:p>
                    <a:p>
                      <a:pPr marL="90488" indent="-90488">
                        <a:buFont typeface="Arial" panose="020B0604020202020204" pitchFamily="34" charset="0"/>
                        <a:buChar char="•"/>
                      </a:pPr>
                      <a:r>
                        <a:rPr lang="en-GB" sz="700" dirty="0"/>
                        <a:t>Making homes and appliances more energy efficient</a:t>
                      </a:r>
                    </a:p>
                    <a:p>
                      <a:pPr marL="90488" indent="-90488">
                        <a:buFont typeface="Arial" panose="020B0604020202020204" pitchFamily="34" charset="0"/>
                        <a:buChar char="•"/>
                      </a:pPr>
                      <a:r>
                        <a:rPr lang="en-GB" sz="700" dirty="0"/>
                        <a:t>Encouraging people to use less energy</a:t>
                      </a:r>
                    </a:p>
                  </a:txBody>
                  <a:tcPr>
                    <a:solidFill>
                      <a:srgbClr val="EEE0F8"/>
                    </a:solidFill>
                  </a:tcPr>
                </a:tc>
                <a:extLst>
                  <a:ext uri="{0D108BD9-81ED-4DB2-BD59-A6C34878D82A}">
                    <a16:rowId xmlns:a16="http://schemas.microsoft.com/office/drawing/2014/main" val="2609454926"/>
                  </a:ext>
                </a:extLst>
              </a:tr>
              <a:tr h="189157">
                <a:tc>
                  <a:txBody>
                    <a:bodyPr/>
                    <a:lstStyle/>
                    <a:p>
                      <a:pPr algn="ctr"/>
                      <a:r>
                        <a:rPr lang="en-GB" sz="700" b="1" dirty="0"/>
                        <a:t>Creating green space</a:t>
                      </a:r>
                    </a:p>
                  </a:txBody>
                  <a:tcPr>
                    <a:solidFill>
                      <a:schemeClr val="accent1">
                        <a:lumMod val="40000"/>
                        <a:lumOff val="60000"/>
                      </a:schemeClr>
                    </a:solidFill>
                  </a:tcPr>
                </a:tc>
                <a:tc>
                  <a:txBody>
                    <a:bodyPr/>
                    <a:lstStyle/>
                    <a:p>
                      <a:pPr algn="ctr"/>
                      <a:r>
                        <a:rPr lang="en-GB" sz="700" b="1" dirty="0"/>
                        <a:t>Waste recycling </a:t>
                      </a:r>
                    </a:p>
                  </a:txBody>
                  <a:tcPr>
                    <a:solidFill>
                      <a:schemeClr val="accent1">
                        <a:lumMod val="40000"/>
                        <a:lumOff val="60000"/>
                      </a:schemeClr>
                    </a:solidFill>
                  </a:tcPr>
                </a:tc>
                <a:extLst>
                  <a:ext uri="{0D108BD9-81ED-4DB2-BD59-A6C34878D82A}">
                    <a16:rowId xmlns:a16="http://schemas.microsoft.com/office/drawing/2014/main" val="2489732624"/>
                  </a:ext>
                </a:extLst>
              </a:tr>
              <a:tr h="847481">
                <a:tc>
                  <a:txBody>
                    <a:bodyPr/>
                    <a:lstStyle/>
                    <a:p>
                      <a:r>
                        <a:rPr lang="en-GB" sz="700" b="0" dirty="0"/>
                        <a:t>Creating green spaces in cities</a:t>
                      </a:r>
                      <a:r>
                        <a:rPr lang="en-GB" sz="700" b="0" baseline="0" dirty="0"/>
                        <a:t> </a:t>
                      </a:r>
                      <a:r>
                        <a:rPr lang="en-GB" sz="700" b="0" dirty="0"/>
                        <a:t>(parks, green roofs) can improve places by:</a:t>
                      </a:r>
                    </a:p>
                    <a:p>
                      <a:pPr marL="90488" indent="-90488">
                        <a:buFont typeface="Arial" panose="020B0604020202020204" pitchFamily="34" charset="0"/>
                        <a:buChar char="•"/>
                      </a:pPr>
                      <a:r>
                        <a:rPr lang="en-GB" sz="700" dirty="0"/>
                        <a:t>Encouraging people to walk or cycle </a:t>
                      </a:r>
                    </a:p>
                    <a:p>
                      <a:pPr marL="90488" indent="-90488">
                        <a:buFont typeface="Arial" panose="020B0604020202020204" pitchFamily="34" charset="0"/>
                        <a:buChar char="•"/>
                      </a:pPr>
                      <a:r>
                        <a:rPr lang="en-GB" sz="700" dirty="0"/>
                        <a:t>Trees reducing the risk of surface runoff</a:t>
                      </a:r>
                      <a:r>
                        <a:rPr lang="en-GB" sz="700" baseline="0" dirty="0"/>
                        <a:t> and flooding </a:t>
                      </a:r>
                      <a:endParaRPr lang="en-GB" sz="700" dirty="0"/>
                    </a:p>
                    <a:p>
                      <a:pPr marL="90488" indent="-90488">
                        <a:buFont typeface="Arial" panose="020B0604020202020204" pitchFamily="34" charset="0"/>
                        <a:buChar char="•"/>
                      </a:pPr>
                      <a:r>
                        <a:rPr lang="en-GB" sz="700" dirty="0"/>
                        <a:t>Trees reducing vehicle </a:t>
                      </a:r>
                      <a:r>
                        <a:rPr lang="en-GB" sz="700" baseline="0" dirty="0"/>
                        <a:t>particulate pollution</a:t>
                      </a:r>
                      <a:endParaRPr lang="en-GB" sz="700" dirty="0"/>
                    </a:p>
                  </a:txBody>
                  <a:tcPr>
                    <a:solidFill>
                      <a:srgbClr val="EEE0F8"/>
                    </a:solidFill>
                  </a:tcPr>
                </a:tc>
                <a:tc>
                  <a:txBody>
                    <a:bodyPr/>
                    <a:lstStyle/>
                    <a:p>
                      <a:r>
                        <a:rPr lang="en-GB" sz="700" b="0" dirty="0"/>
                        <a:t>Recycling means that fewer resources are used and waste rotting in landfill sites</a:t>
                      </a:r>
                      <a:r>
                        <a:rPr lang="en-GB" sz="700" b="0" baseline="0" dirty="0"/>
                        <a:t> (and releasing methane, a greenhouse gas) is reduced by:</a:t>
                      </a:r>
                      <a:endParaRPr lang="en-GB" sz="700" b="0" dirty="0"/>
                    </a:p>
                    <a:p>
                      <a:pPr marL="90488" indent="-90488">
                        <a:buFont typeface="Arial" panose="020B0604020202020204" pitchFamily="34" charset="0"/>
                        <a:buChar char="•"/>
                      </a:pPr>
                      <a:r>
                        <a:rPr lang="en-GB" sz="700" dirty="0"/>
                        <a:t>Collecting</a:t>
                      </a:r>
                      <a:r>
                        <a:rPr lang="en-GB" sz="700" baseline="0" dirty="0"/>
                        <a:t> </a:t>
                      </a:r>
                      <a:r>
                        <a:rPr lang="en-GB" sz="700" dirty="0"/>
                        <a:t>household waste</a:t>
                      </a:r>
                    </a:p>
                    <a:p>
                      <a:pPr marL="90488" indent="-90488">
                        <a:buFont typeface="Arial" panose="020B0604020202020204" pitchFamily="34" charset="0"/>
                        <a:buChar char="•"/>
                      </a:pPr>
                      <a:r>
                        <a:rPr lang="en-GB" sz="700" dirty="0"/>
                        <a:t>Offering</a:t>
                      </a:r>
                      <a:r>
                        <a:rPr lang="en-GB" sz="700" baseline="0" dirty="0"/>
                        <a:t> </a:t>
                      </a:r>
                      <a:r>
                        <a:rPr lang="en-GB" sz="700" dirty="0"/>
                        <a:t>local recycling facilities</a:t>
                      </a:r>
                    </a:p>
                    <a:p>
                      <a:pPr marL="90488" indent="-90488">
                        <a:buFont typeface="Arial" panose="020B0604020202020204" pitchFamily="34" charset="0"/>
                        <a:buChar char="•"/>
                      </a:pPr>
                      <a:r>
                        <a:rPr lang="en-GB" sz="700" dirty="0"/>
                        <a:t>Educating people about recycling</a:t>
                      </a:r>
                    </a:p>
                  </a:txBody>
                  <a:tcPr>
                    <a:solidFill>
                      <a:srgbClr val="EEE0F8"/>
                    </a:solidFill>
                  </a:tcPr>
                </a:tc>
                <a:extLst>
                  <a:ext uri="{0D108BD9-81ED-4DB2-BD59-A6C34878D82A}">
                    <a16:rowId xmlns:a16="http://schemas.microsoft.com/office/drawing/2014/main" val="1061325016"/>
                  </a:ext>
                </a:extLst>
              </a:tr>
            </a:tbl>
          </a:graphicData>
        </a:graphic>
      </p:graphicFrame>
      <p:graphicFrame>
        <p:nvGraphicFramePr>
          <p:cNvPr id="15" name="Table 14">
            <a:extLst>
              <a:ext uri="{FF2B5EF4-FFF2-40B4-BE49-F238E27FC236}">
                <a16:creationId xmlns:a16="http://schemas.microsoft.com/office/drawing/2014/main" id="{B0652010-27B0-4268-95E5-63E1E245EF2B}"/>
              </a:ext>
            </a:extLst>
          </p:cNvPr>
          <p:cNvGraphicFramePr>
            <a:graphicFrameLocks noGrp="1"/>
          </p:cNvGraphicFramePr>
          <p:nvPr>
            <p:extLst>
              <p:ext uri="{D42A27DB-BD31-4B8C-83A1-F6EECF244321}">
                <p14:modId xmlns:p14="http://schemas.microsoft.com/office/powerpoint/2010/main" val="3357593580"/>
              </p:ext>
            </p:extLst>
          </p:nvPr>
        </p:nvGraphicFramePr>
        <p:xfrm>
          <a:off x="3230650" y="3958344"/>
          <a:ext cx="3309048" cy="1478280"/>
        </p:xfrm>
        <a:graphic>
          <a:graphicData uri="http://schemas.openxmlformats.org/drawingml/2006/table">
            <a:tbl>
              <a:tblPr firstRow="1" bandRow="1">
                <a:tableStyleId>{21E4AEA4-8DFA-4A89-87EB-49C32662AFE0}</a:tableStyleId>
              </a:tblPr>
              <a:tblGrid>
                <a:gridCol w="874625">
                  <a:extLst>
                    <a:ext uri="{9D8B030D-6E8A-4147-A177-3AD203B41FA5}">
                      <a16:colId xmlns:a16="http://schemas.microsoft.com/office/drawing/2014/main" val="3250762390"/>
                    </a:ext>
                  </a:extLst>
                </a:gridCol>
                <a:gridCol w="2434423">
                  <a:extLst>
                    <a:ext uri="{9D8B030D-6E8A-4147-A177-3AD203B41FA5}">
                      <a16:colId xmlns:a16="http://schemas.microsoft.com/office/drawing/2014/main" val="912845499"/>
                    </a:ext>
                  </a:extLst>
                </a:gridCol>
              </a:tblGrid>
              <a:tr h="187636">
                <a:tc gridSpan="2">
                  <a:txBody>
                    <a:bodyPr/>
                    <a:lstStyle/>
                    <a:p>
                      <a:pPr algn="ctr"/>
                      <a:r>
                        <a:rPr lang="en-GB" sz="800" dirty="0"/>
                        <a:t>Distribution of population and cities in the UK</a:t>
                      </a:r>
                    </a:p>
                  </a:txBody>
                  <a:tcPr>
                    <a:solidFill>
                      <a:schemeClr val="accent1">
                        <a:lumMod val="60000"/>
                        <a:lumOff val="40000"/>
                      </a:schemeClr>
                    </a:solidFill>
                  </a:tcPr>
                </a:tc>
                <a:tc hMerge="1">
                  <a:txBody>
                    <a:bodyPr/>
                    <a:lstStyle/>
                    <a:p>
                      <a:endParaRPr lang="en-GB" dirty="0"/>
                    </a:p>
                  </a:txBody>
                  <a:tcPr/>
                </a:tc>
                <a:extLst>
                  <a:ext uri="{0D108BD9-81ED-4DB2-BD59-A6C34878D82A}">
                    <a16:rowId xmlns:a16="http://schemas.microsoft.com/office/drawing/2014/main" val="170055717"/>
                  </a:ext>
                </a:extLst>
              </a:tr>
              <a:tr h="544145">
                <a:tc>
                  <a:txBody>
                    <a:bodyPr/>
                    <a:lstStyle/>
                    <a:p>
                      <a:pPr algn="ctr"/>
                      <a:endParaRPr lang="en-GB" sz="800" b="1" dirty="0"/>
                    </a:p>
                  </a:txBody>
                  <a:tcPr anchor="ctr">
                    <a:solidFill>
                      <a:schemeClr val="bg1"/>
                    </a:solidFill>
                  </a:tcPr>
                </a:tc>
                <a:tc>
                  <a:txBody>
                    <a:bodyPr/>
                    <a:lstStyle/>
                    <a:p>
                      <a:pPr algn="l"/>
                      <a:r>
                        <a:rPr lang="en-GB" sz="700" kern="1200" dirty="0">
                          <a:solidFill>
                            <a:schemeClr val="dk1"/>
                          </a:solidFill>
                          <a:latin typeface="+mn-lt"/>
                          <a:ea typeface="+mn-ea"/>
                          <a:cs typeface="+mn-cs"/>
                        </a:rPr>
                        <a:t>Most UK cities are in</a:t>
                      </a:r>
                      <a:r>
                        <a:rPr lang="en-GB" sz="700" kern="1200" baseline="0" dirty="0">
                          <a:solidFill>
                            <a:schemeClr val="dk1"/>
                          </a:solidFill>
                          <a:latin typeface="+mn-lt"/>
                          <a:ea typeface="+mn-ea"/>
                          <a:cs typeface="+mn-cs"/>
                        </a:rPr>
                        <a:t> the south and east and the English Midlands. </a:t>
                      </a:r>
                    </a:p>
                    <a:p>
                      <a:pPr algn="l"/>
                      <a:r>
                        <a:rPr lang="en-GB" sz="700" kern="1200" baseline="0" dirty="0">
                          <a:solidFill>
                            <a:schemeClr val="dk1"/>
                          </a:solidFill>
                          <a:latin typeface="+mn-lt"/>
                          <a:ea typeface="+mn-ea"/>
                          <a:cs typeface="+mn-cs"/>
                        </a:rPr>
                        <a:t>UK cities are</a:t>
                      </a:r>
                      <a:r>
                        <a:rPr lang="en-GB" sz="700" kern="1200" dirty="0">
                          <a:solidFill>
                            <a:schemeClr val="dk1"/>
                          </a:solidFill>
                          <a:latin typeface="+mn-lt"/>
                          <a:ea typeface="+mn-ea"/>
                          <a:cs typeface="+mn-cs"/>
                        </a:rPr>
                        <a:t> on or near:</a:t>
                      </a:r>
                    </a:p>
                    <a:p>
                      <a:pPr marL="90488" indent="-90488" algn="l">
                        <a:buFont typeface="Arial" panose="020B0604020202020204" pitchFamily="34" charset="0"/>
                        <a:buChar char="•"/>
                      </a:pPr>
                      <a:r>
                        <a:rPr lang="en-GB" sz="700" kern="1200" dirty="0">
                          <a:solidFill>
                            <a:schemeClr val="dk1"/>
                          </a:solidFill>
                          <a:latin typeface="+mn-lt"/>
                          <a:ea typeface="+mn-ea"/>
                          <a:cs typeface="+mn-cs"/>
                        </a:rPr>
                        <a:t>Major</a:t>
                      </a:r>
                      <a:r>
                        <a:rPr lang="en-GB" sz="700" kern="1200" baseline="0" dirty="0">
                          <a:solidFill>
                            <a:schemeClr val="dk1"/>
                          </a:solidFill>
                          <a:latin typeface="+mn-lt"/>
                          <a:ea typeface="+mn-ea"/>
                          <a:cs typeface="+mn-cs"/>
                        </a:rPr>
                        <a:t> rivers for importing raw materials and exporting goods (e.g. London (River Thames))</a:t>
                      </a:r>
                    </a:p>
                    <a:p>
                      <a:pPr marL="90488" indent="-90488" algn="l">
                        <a:buFont typeface="Arial" panose="020B0604020202020204" pitchFamily="34" charset="0"/>
                        <a:buChar char="•"/>
                      </a:pPr>
                      <a:r>
                        <a:rPr lang="en-GB" sz="700" kern="1200" baseline="0" dirty="0">
                          <a:solidFill>
                            <a:schemeClr val="dk1"/>
                          </a:solidFill>
                          <a:latin typeface="+mn-lt"/>
                          <a:ea typeface="+mn-ea"/>
                          <a:cs typeface="+mn-cs"/>
                        </a:rPr>
                        <a:t>The coast for the same reason; they are ports (e.g. Liverpool (River Mersey))</a:t>
                      </a:r>
                    </a:p>
                    <a:p>
                      <a:pPr marL="90488" indent="-90488" algn="l">
                        <a:buFont typeface="Arial" panose="020B0604020202020204" pitchFamily="34" charset="0"/>
                        <a:buChar char="•"/>
                      </a:pPr>
                      <a:r>
                        <a:rPr lang="en-GB" sz="700" kern="1200" baseline="0" dirty="0">
                          <a:solidFill>
                            <a:schemeClr val="dk1"/>
                          </a:solidFill>
                          <a:latin typeface="+mn-lt"/>
                          <a:ea typeface="+mn-ea"/>
                          <a:cs typeface="+mn-cs"/>
                        </a:rPr>
                        <a:t>Raw materials such as coal or wool (e.g. Leeds)</a:t>
                      </a:r>
                    </a:p>
                    <a:p>
                      <a:pPr marL="0" indent="0" algn="l">
                        <a:buFont typeface="Arial" panose="020B0604020202020204" pitchFamily="34" charset="0"/>
                        <a:buNone/>
                      </a:pPr>
                      <a:r>
                        <a:rPr lang="en-GB" sz="700" kern="1200" baseline="0" dirty="0">
                          <a:solidFill>
                            <a:schemeClr val="dk1"/>
                          </a:solidFill>
                          <a:latin typeface="+mn-lt"/>
                          <a:ea typeface="+mn-ea"/>
                          <a:cs typeface="+mn-cs"/>
                        </a:rPr>
                        <a:t>Cities also developed industry and grew just because of human innovation and enterprise there (e.g. Birmingham - birthplace of the industrial steam engine).</a:t>
                      </a:r>
                    </a:p>
                  </a:txBody>
                  <a:tcPr anchor="ctr">
                    <a:solidFill>
                      <a:srgbClr val="EEE0F8"/>
                    </a:solidFill>
                  </a:tcPr>
                </a:tc>
                <a:extLst>
                  <a:ext uri="{0D108BD9-81ED-4DB2-BD59-A6C34878D82A}">
                    <a16:rowId xmlns:a16="http://schemas.microsoft.com/office/drawing/2014/main" val="2080767462"/>
                  </a:ext>
                </a:extLst>
              </a:tr>
            </a:tbl>
          </a:graphicData>
        </a:graphic>
      </p:graphicFrame>
      <p:graphicFrame>
        <p:nvGraphicFramePr>
          <p:cNvPr id="45" name="Table 44">
            <a:extLst>
              <a:ext uri="{FF2B5EF4-FFF2-40B4-BE49-F238E27FC236}">
                <a16:creationId xmlns:a16="http://schemas.microsoft.com/office/drawing/2014/main" id="{A50BDD5D-0F1A-401A-8BC0-D1C1C1B88B84}"/>
              </a:ext>
            </a:extLst>
          </p:cNvPr>
          <p:cNvGraphicFramePr>
            <a:graphicFrameLocks noGrp="1"/>
          </p:cNvGraphicFramePr>
          <p:nvPr>
            <p:extLst>
              <p:ext uri="{D42A27DB-BD31-4B8C-83A1-F6EECF244321}">
                <p14:modId xmlns:p14="http://schemas.microsoft.com/office/powerpoint/2010/main" val="3828509095"/>
              </p:ext>
            </p:extLst>
          </p:nvPr>
        </p:nvGraphicFramePr>
        <p:xfrm>
          <a:off x="6564564" y="20636"/>
          <a:ext cx="3306738" cy="4450535"/>
        </p:xfrm>
        <a:graphic>
          <a:graphicData uri="http://schemas.openxmlformats.org/drawingml/2006/table">
            <a:tbl>
              <a:tblPr firstRow="1" bandRow="1">
                <a:tableStyleId>{21E4AEA4-8DFA-4A89-87EB-49C32662AFE0}</a:tableStyleId>
              </a:tblPr>
              <a:tblGrid>
                <a:gridCol w="1653369">
                  <a:extLst>
                    <a:ext uri="{9D8B030D-6E8A-4147-A177-3AD203B41FA5}">
                      <a16:colId xmlns:a16="http://schemas.microsoft.com/office/drawing/2014/main" val="2808857964"/>
                    </a:ext>
                  </a:extLst>
                </a:gridCol>
                <a:gridCol w="1653369">
                  <a:extLst>
                    <a:ext uri="{9D8B030D-6E8A-4147-A177-3AD203B41FA5}">
                      <a16:colId xmlns:a16="http://schemas.microsoft.com/office/drawing/2014/main" val="3572001898"/>
                    </a:ext>
                  </a:extLst>
                </a:gridCol>
              </a:tblGrid>
              <a:tr h="219079">
                <a:tc gridSpan="2">
                  <a:txBody>
                    <a:bodyPr/>
                    <a:lstStyle/>
                    <a:p>
                      <a:pPr algn="ctr"/>
                      <a:r>
                        <a:rPr lang="en-GB" sz="800" dirty="0"/>
                        <a:t>Traffic management</a:t>
                      </a:r>
                    </a:p>
                  </a:txBody>
                  <a:tcPr>
                    <a:solidFill>
                      <a:schemeClr val="accent1">
                        <a:lumMod val="60000"/>
                        <a:lumOff val="40000"/>
                      </a:schemeClr>
                    </a:solidFill>
                  </a:tcPr>
                </a:tc>
                <a:tc hMerge="1">
                  <a:txBody>
                    <a:bodyPr/>
                    <a:lstStyle/>
                    <a:p>
                      <a:endParaRPr lang="en-GB"/>
                    </a:p>
                  </a:txBody>
                  <a:tcPr/>
                </a:tc>
                <a:extLst>
                  <a:ext uri="{0D108BD9-81ED-4DB2-BD59-A6C34878D82A}">
                    <a16:rowId xmlns:a16="http://schemas.microsoft.com/office/drawing/2014/main" val="372599484"/>
                  </a:ext>
                </a:extLst>
              </a:tr>
              <a:tr h="446594">
                <a:tc gridSpan="2">
                  <a:txBody>
                    <a:bodyPr/>
                    <a:lstStyle/>
                    <a:p>
                      <a:pPr algn="ctr"/>
                      <a:r>
                        <a:rPr lang="en-GB" sz="700" b="1" dirty="0"/>
                        <a:t>Increasing incomes</a:t>
                      </a:r>
                      <a:r>
                        <a:rPr lang="en-GB" sz="700" b="1" baseline="0" dirty="0"/>
                        <a:t> and populations mean that there are more cars or the roads of cities. </a:t>
                      </a:r>
                      <a:r>
                        <a:rPr lang="en-GB" sz="700" b="1" dirty="0"/>
                        <a:t>This has caused urban areas to experience traffic congestion that can lead to various problems.</a:t>
                      </a:r>
                      <a:r>
                        <a:rPr lang="en-GB" sz="700" b="1" baseline="0" dirty="0"/>
                        <a:t> </a:t>
                      </a:r>
                      <a:endParaRPr lang="en-GB" sz="700" b="1" dirty="0"/>
                    </a:p>
                  </a:txBody>
                  <a:tcPr anchor="ct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4110457752"/>
                  </a:ext>
                </a:extLst>
              </a:tr>
              <a:tr h="208411">
                <a:tc>
                  <a:txBody>
                    <a:bodyPr/>
                    <a:lstStyle/>
                    <a:p>
                      <a:pPr algn="ctr"/>
                      <a:r>
                        <a:rPr lang="en-GB" sz="700" b="1" dirty="0"/>
                        <a:t>Environmental problems</a:t>
                      </a:r>
                    </a:p>
                  </a:txBody>
                  <a:tcPr anchor="ctr">
                    <a:solidFill>
                      <a:schemeClr val="accent1">
                        <a:lumMod val="40000"/>
                        <a:lumOff val="60000"/>
                      </a:schemeClr>
                    </a:solidFill>
                  </a:tcPr>
                </a:tc>
                <a:tc rowSpan="2">
                  <a:txBody>
                    <a:bodyPr/>
                    <a:lstStyle/>
                    <a:p>
                      <a:pPr algn="ctr"/>
                      <a:endParaRPr lang="en-GB" sz="700" b="1" dirty="0"/>
                    </a:p>
                  </a:txBody>
                  <a:tcPr/>
                </a:tc>
                <a:extLst>
                  <a:ext uri="{0D108BD9-81ED-4DB2-BD59-A6C34878D82A}">
                    <a16:rowId xmlns:a16="http://schemas.microsoft.com/office/drawing/2014/main" val="2638570990"/>
                  </a:ext>
                </a:extLst>
              </a:tr>
              <a:tr h="565685">
                <a:tc>
                  <a:txBody>
                    <a:bodyPr/>
                    <a:lstStyle/>
                    <a:p>
                      <a:pPr marL="88900" indent="-88900" algn="l">
                        <a:buFont typeface="Arial" panose="020B0604020202020204" pitchFamily="34" charset="0"/>
                        <a:buChar char="•"/>
                        <a:tabLst>
                          <a:tab pos="88900" algn="l"/>
                        </a:tabLst>
                      </a:pPr>
                      <a:r>
                        <a:rPr lang="en-GB" sz="700" b="0" dirty="0"/>
                        <a:t>Traffic increases air pollution by carbon dioxide.</a:t>
                      </a:r>
                      <a:r>
                        <a:rPr lang="en-GB" sz="700" b="0" baseline="0" dirty="0"/>
                        <a:t> This is a</a:t>
                      </a:r>
                      <a:r>
                        <a:rPr lang="en-GB" sz="700" b="0" dirty="0"/>
                        <a:t> greenhouse gas</a:t>
                      </a:r>
                      <a:r>
                        <a:rPr lang="en-GB" sz="700" b="0" baseline="0" dirty="0"/>
                        <a:t> that leads to climate change</a:t>
                      </a:r>
                      <a:endParaRPr lang="en-GB" sz="700" b="0" dirty="0"/>
                    </a:p>
                    <a:p>
                      <a:pPr marL="88900" indent="-88900" algn="l">
                        <a:buFont typeface="Arial" panose="020B0604020202020204" pitchFamily="34" charset="0"/>
                        <a:buChar char="•"/>
                        <a:tabLst>
                          <a:tab pos="88900" algn="l"/>
                        </a:tabLst>
                      </a:pPr>
                      <a:r>
                        <a:rPr lang="en-GB" sz="700" b="0" dirty="0"/>
                        <a:t>More roads</a:t>
                      </a:r>
                      <a:r>
                        <a:rPr lang="en-GB" sz="700" b="0" baseline="0" dirty="0"/>
                        <a:t> have to be built which takes over land and habitats</a:t>
                      </a:r>
                      <a:endParaRPr lang="en-GB" sz="700" b="0" dirty="0"/>
                    </a:p>
                  </a:txBody>
                  <a:tcPr>
                    <a:solidFill>
                      <a:schemeClr val="accent1">
                        <a:lumMod val="20000"/>
                        <a:lumOff val="80000"/>
                      </a:schemeClr>
                    </a:solidFill>
                  </a:tcPr>
                </a:tc>
                <a:tc vMerge="1">
                  <a:txBody>
                    <a:bodyPr/>
                    <a:lstStyle/>
                    <a:p>
                      <a:pPr algn="ctr"/>
                      <a:endParaRPr lang="en-GB" sz="800" b="1" dirty="0"/>
                    </a:p>
                  </a:txBody>
                  <a:tcPr/>
                </a:tc>
                <a:extLst>
                  <a:ext uri="{0D108BD9-81ED-4DB2-BD59-A6C34878D82A}">
                    <a16:rowId xmlns:a16="http://schemas.microsoft.com/office/drawing/2014/main" val="900756810"/>
                  </a:ext>
                </a:extLst>
              </a:tr>
              <a:tr h="2084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dirty="0"/>
                        <a:t>Economic problems</a:t>
                      </a:r>
                    </a:p>
                  </a:txBody>
                  <a:tcPr anchor="ctr">
                    <a:solidFill>
                      <a:schemeClr val="accent1">
                        <a:lumMod val="40000"/>
                        <a:lumOff val="60000"/>
                      </a:schemeClr>
                    </a:solidFill>
                  </a:tcPr>
                </a:tc>
                <a:tc>
                  <a:txBody>
                    <a:bodyPr/>
                    <a:lstStyle/>
                    <a:p>
                      <a:pPr algn="ctr"/>
                      <a:r>
                        <a:rPr lang="en-GB" sz="700" b="1" dirty="0"/>
                        <a:t>Social problems </a:t>
                      </a:r>
                    </a:p>
                  </a:txBody>
                  <a:tcPr anchor="ctr">
                    <a:solidFill>
                      <a:schemeClr val="accent1">
                        <a:lumMod val="40000"/>
                        <a:lumOff val="60000"/>
                      </a:schemeClr>
                    </a:solidFill>
                  </a:tcPr>
                </a:tc>
                <a:extLst>
                  <a:ext uri="{0D108BD9-81ED-4DB2-BD59-A6C34878D82A}">
                    <a16:rowId xmlns:a16="http://schemas.microsoft.com/office/drawing/2014/main" val="816530019"/>
                  </a:ext>
                </a:extLst>
              </a:tr>
              <a:tr h="216870">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t>Congestion can make staff</a:t>
                      </a:r>
                      <a:r>
                        <a:rPr lang="en-GB" sz="700" b="0" baseline="0" dirty="0"/>
                        <a:t> and deliveries late which reduces productivity</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baseline="0" dirty="0"/>
                        <a:t>Greater risk of accidents and fines means insurance costs rise</a:t>
                      </a:r>
                      <a:endParaRPr lang="en-GB" sz="700" b="0" dirty="0"/>
                    </a:p>
                  </a:txBody>
                  <a:tcPr>
                    <a:solidFill>
                      <a:schemeClr val="accent1">
                        <a:lumMod val="20000"/>
                        <a:lumOff val="80000"/>
                      </a:schemeClr>
                    </a:solidFill>
                  </a:tcPr>
                </a:tc>
                <a:tc>
                  <a:txBody>
                    <a:bodyPr/>
                    <a:lstStyle/>
                    <a:p>
                      <a:pPr marL="88900" indent="-88900" algn="l">
                        <a:buFont typeface="Arial" panose="020B0604020202020204" pitchFamily="34" charset="0"/>
                        <a:buChar char="•"/>
                      </a:pPr>
                      <a:r>
                        <a:rPr lang="en-GB" sz="700" b="0" dirty="0"/>
                        <a:t>There is a greater risk of accidents and harm to people</a:t>
                      </a:r>
                    </a:p>
                    <a:p>
                      <a:pPr marL="88900" indent="-88900" algn="l">
                        <a:buFont typeface="Arial" panose="020B0604020202020204" pitchFamily="34" charset="0"/>
                        <a:buChar char="•"/>
                      </a:pPr>
                      <a:r>
                        <a:rPr lang="en-GB" sz="700" b="0" dirty="0"/>
                        <a:t>Congestion causes frustration</a:t>
                      </a:r>
                    </a:p>
                    <a:p>
                      <a:pPr marL="88900" indent="-88900" algn="l">
                        <a:buFont typeface="Arial" panose="020B0604020202020204" pitchFamily="34" charset="0"/>
                        <a:buChar char="•"/>
                      </a:pPr>
                      <a:r>
                        <a:rPr lang="en-GB" sz="700" b="0" dirty="0"/>
                        <a:t>Traffic produces</a:t>
                      </a:r>
                      <a:r>
                        <a:rPr lang="en-GB" sz="700" b="0" baseline="0" dirty="0"/>
                        <a:t> particulates that can </a:t>
                      </a:r>
                      <a:r>
                        <a:rPr lang="en-GB" sz="700" b="0" dirty="0"/>
                        <a:t>affect health,</a:t>
                      </a:r>
                      <a:r>
                        <a:rPr lang="en-GB" sz="700" b="0" baseline="0" dirty="0"/>
                        <a:t> for example, asthma</a:t>
                      </a:r>
                      <a:endParaRPr lang="en-GB" sz="700" b="0" dirty="0"/>
                    </a:p>
                  </a:txBody>
                  <a:tcPr>
                    <a:solidFill>
                      <a:schemeClr val="accent1">
                        <a:lumMod val="20000"/>
                        <a:lumOff val="80000"/>
                      </a:schemeClr>
                    </a:solidFill>
                  </a:tcPr>
                </a:tc>
                <a:extLst>
                  <a:ext uri="{0D108BD9-81ED-4DB2-BD59-A6C34878D82A}">
                    <a16:rowId xmlns:a16="http://schemas.microsoft.com/office/drawing/2014/main" val="517161764"/>
                  </a:ext>
                </a:extLst>
              </a:tr>
              <a:tr h="204474">
                <a:tc gridSpan="2">
                  <a:txBody>
                    <a:bodyPr/>
                    <a:lstStyle/>
                    <a:p>
                      <a:pPr algn="ctr"/>
                      <a:r>
                        <a:rPr lang="en-GB" sz="800" b="1" dirty="0">
                          <a:solidFill>
                            <a:schemeClr val="bg1"/>
                          </a:solidFill>
                        </a:rPr>
                        <a:t>Traffic</a:t>
                      </a:r>
                      <a:r>
                        <a:rPr lang="en-GB" sz="800" b="1" baseline="0" dirty="0">
                          <a:solidFill>
                            <a:schemeClr val="bg1"/>
                          </a:solidFill>
                        </a:rPr>
                        <a:t> co</a:t>
                      </a:r>
                      <a:r>
                        <a:rPr lang="en-GB" sz="800" b="1" dirty="0">
                          <a:solidFill>
                            <a:schemeClr val="bg1"/>
                          </a:solidFill>
                        </a:rPr>
                        <a:t>ngestion solutions </a:t>
                      </a:r>
                    </a:p>
                  </a:txBody>
                  <a:tcPr>
                    <a:solidFill>
                      <a:schemeClr val="accent1">
                        <a:lumMod val="60000"/>
                        <a:lumOff val="40000"/>
                      </a:schemeClr>
                    </a:solidFill>
                  </a:tcPr>
                </a:tc>
                <a:tc hMerge="1">
                  <a:txBody>
                    <a:bodyPr/>
                    <a:lstStyle/>
                    <a:p>
                      <a:endParaRPr lang="en-GB"/>
                    </a:p>
                  </a:txBody>
                  <a:tcPr/>
                </a:tc>
                <a:extLst>
                  <a:ext uri="{0D108BD9-81ED-4DB2-BD59-A6C34878D82A}">
                    <a16:rowId xmlns:a16="http://schemas.microsoft.com/office/drawing/2014/main" val="3794847106"/>
                  </a:ext>
                </a:extLst>
              </a:tr>
              <a:tr h="861710">
                <a:tc rowSpan="2">
                  <a:txBody>
                    <a:bodyPr/>
                    <a:lstStyle/>
                    <a:p>
                      <a:pPr marL="0" indent="0" algn="l">
                        <a:buFont typeface="Arial" panose="020B0604020202020204" pitchFamily="34" charset="0"/>
                        <a:buNone/>
                      </a:pPr>
                      <a:r>
                        <a:rPr lang="en-GB" sz="700" b="0" i="1" dirty="0"/>
                        <a:t>More sustainable ideas: </a:t>
                      </a:r>
                    </a:p>
                    <a:p>
                      <a:pPr marL="88900" marR="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t>Build cycle lanes and create bike hire schemes</a:t>
                      </a:r>
                    </a:p>
                    <a:p>
                      <a:pPr marL="88900" marR="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t>Invest</a:t>
                      </a:r>
                      <a:r>
                        <a:rPr lang="en-GB" sz="700" b="0" baseline="0" dirty="0"/>
                        <a:t> in public transport (bus, train)</a:t>
                      </a:r>
                      <a:endParaRPr lang="en-GB" sz="700" b="0" dirty="0"/>
                    </a:p>
                    <a:p>
                      <a:pPr marL="88900" indent="-88900" algn="l">
                        <a:buFont typeface="Arial" panose="020B0604020202020204" pitchFamily="34" charset="0"/>
                        <a:buChar char="•"/>
                      </a:pPr>
                      <a:r>
                        <a:rPr lang="en-GB" sz="700" b="0" dirty="0"/>
                        <a:t>Have park and ride schemes</a:t>
                      </a:r>
                    </a:p>
                    <a:p>
                      <a:pPr marL="88900" indent="-88900" algn="l">
                        <a:buFont typeface="Arial" panose="020B0604020202020204" pitchFamily="34" charset="0"/>
                        <a:buChar char="•"/>
                      </a:pPr>
                      <a:r>
                        <a:rPr lang="en-GB" sz="700" b="0" dirty="0"/>
                        <a:t>Encourage car-sharing schemes </a:t>
                      </a:r>
                      <a:r>
                        <a:rPr lang="en-GB" sz="700" b="0" baseline="0" dirty="0"/>
                        <a:t>by allowing shared cars in special lanes</a:t>
                      </a:r>
                      <a:endParaRPr lang="en-GB" sz="700" b="0" dirty="0"/>
                    </a:p>
                    <a:p>
                      <a:pPr marL="88900" indent="-88900" algn="l">
                        <a:buFont typeface="Arial" panose="020B0604020202020204" pitchFamily="34" charset="0"/>
                        <a:buChar char="•"/>
                      </a:pPr>
                      <a:r>
                        <a:rPr lang="en-GB" sz="700" b="0" dirty="0"/>
                        <a:t>Use</a:t>
                      </a:r>
                      <a:r>
                        <a:rPr lang="en-GB" sz="700" b="0" baseline="0" dirty="0"/>
                        <a:t> </a:t>
                      </a:r>
                      <a:r>
                        <a:rPr lang="en-GB" sz="700" b="0" dirty="0"/>
                        <a:t>congestion charges to discourage drivers from entering</a:t>
                      </a:r>
                      <a:r>
                        <a:rPr lang="en-GB" sz="700" b="0" baseline="0" dirty="0"/>
                        <a:t> city centres</a:t>
                      </a:r>
                    </a:p>
                    <a:p>
                      <a:pPr marL="0" indent="0" algn="l">
                        <a:buFont typeface="Arial" panose="020B0604020202020204" pitchFamily="34" charset="0"/>
                        <a:buNone/>
                      </a:pPr>
                      <a:endParaRPr lang="en-GB" sz="700" b="0"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0" i="1" dirty="0"/>
                        <a:t>Less sustainable ideas: </a:t>
                      </a:r>
                    </a:p>
                    <a:p>
                      <a:pPr marL="88900" indent="-88900" algn="l">
                        <a:buFont typeface="Arial" panose="020B0604020202020204" pitchFamily="34" charset="0"/>
                        <a:buChar char="•"/>
                      </a:pPr>
                      <a:r>
                        <a:rPr lang="en-GB" sz="700" b="0" dirty="0"/>
                        <a:t>Widen roads to allow more traffic to flow more easily and avoid congestion but this takes up</a:t>
                      </a:r>
                      <a:r>
                        <a:rPr lang="en-GB" sz="700" b="0" baseline="0" dirty="0"/>
                        <a:t> land</a:t>
                      </a:r>
                      <a:endParaRPr lang="en-GB" sz="700" b="0" dirty="0"/>
                    </a:p>
                    <a:p>
                      <a:pPr marL="88900" indent="-88900" algn="l">
                        <a:buFont typeface="Arial" panose="020B0604020202020204" pitchFamily="34" charset="0"/>
                        <a:buChar char="•"/>
                      </a:pPr>
                      <a:r>
                        <a:rPr lang="en-GB" sz="700" b="0" dirty="0"/>
                        <a:t>Build ring roads and bypasses to keep traffic out of city centres</a:t>
                      </a:r>
                    </a:p>
                    <a:p>
                      <a:pPr marL="88900" indent="-88900" algn="l">
                        <a:buFont typeface="Arial" panose="020B0604020202020204" pitchFamily="34" charset="0"/>
                        <a:buChar char="•"/>
                      </a:pPr>
                      <a:endParaRPr lang="en-GB" sz="700" b="0" dirty="0"/>
                    </a:p>
                  </a:txBody>
                  <a:tcPr>
                    <a:solidFill>
                      <a:srgbClr val="EEE0F8"/>
                    </a:solidFill>
                  </a:tcPr>
                </a:tc>
                <a:tc>
                  <a:txBody>
                    <a:bodyPr/>
                    <a:lstStyle/>
                    <a:p>
                      <a:pPr algn="ctr"/>
                      <a:endParaRPr lang="en-GB" sz="700" b="1" dirty="0"/>
                    </a:p>
                  </a:txBody>
                  <a:tcPr/>
                </a:tc>
                <a:extLst>
                  <a:ext uri="{0D108BD9-81ED-4DB2-BD59-A6C34878D82A}">
                    <a16:rowId xmlns:a16="http://schemas.microsoft.com/office/drawing/2014/main" val="3008409922"/>
                  </a:ext>
                </a:extLst>
              </a:tr>
              <a:tr h="861710">
                <a:tc vMerge="1">
                  <a:txBody>
                    <a:bodyPr/>
                    <a:lstStyle/>
                    <a:p>
                      <a:endParaRPr lang="en-GB"/>
                    </a:p>
                  </a:txBody>
                  <a:tcPr/>
                </a:tc>
                <a:tc>
                  <a:txBody>
                    <a:bodyPr/>
                    <a:lstStyle/>
                    <a:p>
                      <a:pPr algn="ctr"/>
                      <a:endParaRPr lang="en-GB" sz="700" b="1" dirty="0"/>
                    </a:p>
                  </a:txBody>
                  <a:tcPr/>
                </a:tc>
                <a:extLst>
                  <a:ext uri="{0D108BD9-81ED-4DB2-BD59-A6C34878D82A}">
                    <a16:rowId xmlns:a16="http://schemas.microsoft.com/office/drawing/2014/main" val="1753356500"/>
                  </a:ext>
                </a:extLst>
              </a:tr>
            </a:tbl>
          </a:graphicData>
        </a:graphic>
      </p:graphicFrame>
      <p:pic>
        <p:nvPicPr>
          <p:cNvPr id="47" name="Picture 46">
            <a:extLst>
              <a:ext uri="{FF2B5EF4-FFF2-40B4-BE49-F238E27FC236}">
                <a16:creationId xmlns:a16="http://schemas.microsoft.com/office/drawing/2014/main" id="{1F340B1F-128C-45A3-B432-04DAADE237F2}"/>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8225186" y="686938"/>
            <a:ext cx="1641353" cy="856928"/>
          </a:xfrm>
          <a:prstGeom prst="rect">
            <a:avLst/>
          </a:prstGeom>
        </p:spPr>
      </p:pic>
      <p:pic>
        <p:nvPicPr>
          <p:cNvPr id="49" name="Picture 48">
            <a:extLst>
              <a:ext uri="{FF2B5EF4-FFF2-40B4-BE49-F238E27FC236}">
                <a16:creationId xmlns:a16="http://schemas.microsoft.com/office/drawing/2014/main" id="{87D66A74-20F6-4A72-8AB6-8F7780E3B1A7}"/>
              </a:ext>
            </a:extLst>
          </p:cNvPr>
          <p:cNvPicPr>
            <a:picLocks noChangeAspect="1"/>
          </p:cNvPicPr>
          <p:nvPr/>
        </p:nvPicPr>
        <p:blipFill rotWithShape="1">
          <a:blip r:embed="rId12" cstate="hqprint">
            <a:extLst>
              <a:ext uri="{28A0092B-C50C-407E-A947-70E740481C1C}">
                <a14:useLocalDpi xmlns:a14="http://schemas.microsoft.com/office/drawing/2010/main" val="0"/>
              </a:ext>
            </a:extLst>
          </a:blip>
          <a:srcRect t="9832" b="16608"/>
          <a:stretch/>
        </p:blipFill>
        <p:spPr>
          <a:xfrm>
            <a:off x="8225186" y="2615487"/>
            <a:ext cx="1641134" cy="849482"/>
          </a:xfrm>
          <a:prstGeom prst="rect">
            <a:avLst/>
          </a:prstGeom>
        </p:spPr>
      </p:pic>
      <p:pic>
        <p:nvPicPr>
          <p:cNvPr id="51" name="Picture 50">
            <a:extLst>
              <a:ext uri="{FF2B5EF4-FFF2-40B4-BE49-F238E27FC236}">
                <a16:creationId xmlns:a16="http://schemas.microsoft.com/office/drawing/2014/main" id="{66F53C22-464D-445C-845E-8634DD80078F}"/>
              </a:ext>
            </a:extLst>
          </p:cNvPr>
          <p:cNvPicPr>
            <a:picLocks noChangeAspect="1"/>
          </p:cNvPicPr>
          <p:nvPr/>
        </p:nvPicPr>
        <p:blipFill rotWithShape="1">
          <a:blip r:embed="rId13" cstate="hqprint">
            <a:extLst>
              <a:ext uri="{28A0092B-C50C-407E-A947-70E740481C1C}">
                <a14:useLocalDpi xmlns:a14="http://schemas.microsoft.com/office/drawing/2010/main" val="0"/>
              </a:ext>
            </a:extLst>
          </a:blip>
          <a:srcRect t="5297" b="6394"/>
          <a:stretch/>
        </p:blipFill>
        <p:spPr>
          <a:xfrm>
            <a:off x="8228311" y="3476627"/>
            <a:ext cx="1638010" cy="840579"/>
          </a:xfrm>
          <a:prstGeom prst="rect">
            <a:avLst/>
          </a:prstGeom>
        </p:spPr>
      </p:pic>
      <p:graphicFrame>
        <p:nvGraphicFramePr>
          <p:cNvPr id="52" name="Table 51">
            <a:extLst>
              <a:ext uri="{FF2B5EF4-FFF2-40B4-BE49-F238E27FC236}">
                <a16:creationId xmlns:a16="http://schemas.microsoft.com/office/drawing/2014/main" id="{8AB2D817-8329-4010-BF02-5FE5FCF77277}"/>
              </a:ext>
            </a:extLst>
          </p:cNvPr>
          <p:cNvGraphicFramePr>
            <a:graphicFrameLocks noGrp="1"/>
          </p:cNvGraphicFramePr>
          <p:nvPr>
            <p:extLst>
              <p:ext uri="{D42A27DB-BD31-4B8C-83A1-F6EECF244321}">
                <p14:modId xmlns:p14="http://schemas.microsoft.com/office/powerpoint/2010/main" val="863286429"/>
              </p:ext>
            </p:extLst>
          </p:nvPr>
        </p:nvGraphicFramePr>
        <p:xfrm>
          <a:off x="6574327" y="4338937"/>
          <a:ext cx="3291994" cy="1105953"/>
        </p:xfrm>
        <a:graphic>
          <a:graphicData uri="http://schemas.openxmlformats.org/drawingml/2006/table">
            <a:tbl>
              <a:tblPr firstRow="1" bandRow="1">
                <a:tableStyleId>{21E4AEA4-8DFA-4A89-87EB-49C32662AFE0}</a:tableStyleId>
              </a:tblPr>
              <a:tblGrid>
                <a:gridCol w="2598419">
                  <a:extLst>
                    <a:ext uri="{9D8B030D-6E8A-4147-A177-3AD203B41FA5}">
                      <a16:colId xmlns:a16="http://schemas.microsoft.com/office/drawing/2014/main" val="3912018635"/>
                    </a:ext>
                  </a:extLst>
                </a:gridCol>
                <a:gridCol w="693575">
                  <a:extLst>
                    <a:ext uri="{9D8B030D-6E8A-4147-A177-3AD203B41FA5}">
                      <a16:colId xmlns:a16="http://schemas.microsoft.com/office/drawing/2014/main" val="645942140"/>
                    </a:ext>
                  </a:extLst>
                </a:gridCol>
              </a:tblGrid>
              <a:tr h="219953">
                <a:tc gridSpan="2">
                  <a:txBody>
                    <a:bodyPr/>
                    <a:lstStyle/>
                    <a:p>
                      <a:pPr algn="ctr"/>
                      <a:r>
                        <a:rPr lang="en-GB" sz="800" dirty="0"/>
                        <a:t>Traffic management: London’s Congestion Charge and Low-Emission Zone</a:t>
                      </a:r>
                    </a:p>
                  </a:txBody>
                  <a:tcPr>
                    <a:solidFill>
                      <a:schemeClr val="accent1">
                        <a:lumMod val="60000"/>
                        <a:lumOff val="40000"/>
                      </a:schemeClr>
                    </a:solidFill>
                  </a:tcPr>
                </a:tc>
                <a:tc hMerge="1">
                  <a:txBody>
                    <a:bodyPr/>
                    <a:lstStyle/>
                    <a:p>
                      <a:endParaRPr lang="en-GB"/>
                    </a:p>
                  </a:txBody>
                  <a:tcPr/>
                </a:tc>
                <a:extLst>
                  <a:ext uri="{0D108BD9-81ED-4DB2-BD59-A6C34878D82A}">
                    <a16:rowId xmlns:a16="http://schemas.microsoft.com/office/drawing/2014/main" val="892830019"/>
                  </a:ext>
                </a:extLst>
              </a:tr>
              <a:tr h="886000">
                <a:tc>
                  <a:txBody>
                    <a:bodyPr/>
                    <a:lstStyle/>
                    <a:p>
                      <a:pPr algn="l"/>
                      <a:r>
                        <a:rPr lang="en-GB" sz="700" dirty="0"/>
                        <a:t>The London Congestion Charge Zone covers much</a:t>
                      </a:r>
                      <a:r>
                        <a:rPr lang="en-GB" sz="700" baseline="0" dirty="0"/>
                        <a:t> of </a:t>
                      </a:r>
                      <a:r>
                        <a:rPr lang="en-GB" sz="700" dirty="0"/>
                        <a:t>central London. Motorists are discouraged</a:t>
                      </a:r>
                      <a:r>
                        <a:rPr lang="en-GB" sz="700" baseline="0" dirty="0"/>
                        <a:t> from driving in the zone by an £11.50 daily charge. Buses, taxis, emergency vehicles and low emission vehicles are exempt. Vehicles driving in central London are 10% lower. In 2019 the Ultra-Low Emission Zone (ULEZ) will be introduced, adding £15 to the cost of driving into central London (bringing the total cost to £26.50).</a:t>
                      </a:r>
                      <a:endParaRPr lang="en-GB" sz="700" dirty="0"/>
                    </a:p>
                  </a:txBody>
                  <a:tcPr>
                    <a:solidFill>
                      <a:srgbClr val="EEE0F8"/>
                    </a:solidFill>
                  </a:tcPr>
                </a:tc>
                <a:tc>
                  <a:txBody>
                    <a:bodyPr/>
                    <a:lstStyle/>
                    <a:p>
                      <a:endParaRPr lang="en-GB" sz="700" dirty="0"/>
                    </a:p>
                  </a:txBody>
                  <a:tcPr>
                    <a:solidFill>
                      <a:schemeClr val="bg1"/>
                    </a:solidFill>
                  </a:tcPr>
                </a:tc>
                <a:extLst>
                  <a:ext uri="{0D108BD9-81ED-4DB2-BD59-A6C34878D82A}">
                    <a16:rowId xmlns:a16="http://schemas.microsoft.com/office/drawing/2014/main" val="3343373861"/>
                  </a:ext>
                </a:extLst>
              </a:tr>
            </a:tbl>
          </a:graphicData>
        </a:graphic>
      </p:graphicFrame>
      <p:pic>
        <p:nvPicPr>
          <p:cNvPr id="59" name="Picture 58">
            <a:extLst>
              <a:ext uri="{FF2B5EF4-FFF2-40B4-BE49-F238E27FC236}">
                <a16:creationId xmlns:a16="http://schemas.microsoft.com/office/drawing/2014/main" id="{6559B8CF-C799-4148-93E7-5B0A7FAD0D91}"/>
              </a:ext>
            </a:extLst>
          </p:cNvPr>
          <p:cNvPicPr>
            <a:picLocks noChangeAspect="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89715" y="686937"/>
            <a:ext cx="178167" cy="293291"/>
          </a:xfrm>
          <a:prstGeom prst="rect">
            <a:avLst/>
          </a:prstGeom>
        </p:spPr>
      </p:pic>
      <p:pic>
        <p:nvPicPr>
          <p:cNvPr id="63" name="Picture 62">
            <a:extLst>
              <a:ext uri="{FF2B5EF4-FFF2-40B4-BE49-F238E27FC236}">
                <a16:creationId xmlns:a16="http://schemas.microsoft.com/office/drawing/2014/main" id="{3B40B2FA-5361-4671-B884-3463961FAF3E}"/>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3238073" y="2030826"/>
            <a:ext cx="328847" cy="328847"/>
          </a:xfrm>
          <a:prstGeom prst="rect">
            <a:avLst/>
          </a:prstGeom>
        </p:spPr>
      </p:pic>
      <p:pic>
        <p:nvPicPr>
          <p:cNvPr id="65" name="Picture 64">
            <a:extLst>
              <a:ext uri="{FF2B5EF4-FFF2-40B4-BE49-F238E27FC236}">
                <a16:creationId xmlns:a16="http://schemas.microsoft.com/office/drawing/2014/main" id="{612C19C3-D2AD-4C7C-B807-A3D5DD5BC396}"/>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6193968" y="2074713"/>
            <a:ext cx="293806" cy="277157"/>
          </a:xfrm>
          <a:prstGeom prst="rect">
            <a:avLst/>
          </a:prstGeom>
        </p:spPr>
      </p:pic>
      <p:pic>
        <p:nvPicPr>
          <p:cNvPr id="67" name="Picture 66">
            <a:extLst>
              <a:ext uri="{FF2B5EF4-FFF2-40B4-BE49-F238E27FC236}">
                <a16:creationId xmlns:a16="http://schemas.microsoft.com/office/drawing/2014/main" id="{AACCC392-4AD5-476E-ADF4-83A4A3CD3F1A}"/>
              </a:ext>
            </a:extLst>
          </p:cNvPr>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6243570" y="686937"/>
            <a:ext cx="269137" cy="293291"/>
          </a:xfrm>
          <a:prstGeom prst="rect">
            <a:avLst/>
          </a:prstGeom>
        </p:spPr>
      </p:pic>
      <p:pic>
        <p:nvPicPr>
          <p:cNvPr id="71" name="Picture 70">
            <a:extLst>
              <a:ext uri="{FF2B5EF4-FFF2-40B4-BE49-F238E27FC236}">
                <a16:creationId xmlns:a16="http://schemas.microsoft.com/office/drawing/2014/main" id="{E78D30DF-E8CC-4448-9EDB-0B1BBF8AF133}"/>
              </a:ext>
            </a:extLst>
          </p:cNvPr>
          <p:cNvPicPr>
            <a:picLocks noChangeAspect="1"/>
          </p:cNvPicPr>
          <p:nvPr/>
        </p:nvPicPr>
        <p:blipFill>
          <a:blip r:embed="rId18"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11405" y="19052"/>
            <a:ext cx="211118" cy="369301"/>
          </a:xfrm>
          <a:prstGeom prst="rect">
            <a:avLst/>
          </a:prstGeom>
        </p:spPr>
      </p:pic>
      <p:pic>
        <p:nvPicPr>
          <p:cNvPr id="73" name="Picture 72">
            <a:extLst>
              <a:ext uri="{FF2B5EF4-FFF2-40B4-BE49-F238E27FC236}">
                <a16:creationId xmlns:a16="http://schemas.microsoft.com/office/drawing/2014/main" id="{E52B3327-8B52-4FBB-BD21-3F0D09C845AC}"/>
              </a:ext>
            </a:extLst>
          </p:cNvPr>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6223359" y="6057830"/>
            <a:ext cx="275398" cy="317028"/>
          </a:xfrm>
          <a:prstGeom prst="rect">
            <a:avLst/>
          </a:prstGeom>
        </p:spPr>
      </p:pic>
      <p:pic>
        <p:nvPicPr>
          <p:cNvPr id="77" name="Picture 76">
            <a:extLst>
              <a:ext uri="{FF2B5EF4-FFF2-40B4-BE49-F238E27FC236}">
                <a16:creationId xmlns:a16="http://schemas.microsoft.com/office/drawing/2014/main" id="{174FED9A-279D-4D02-9D8D-28402A61F1E1}"/>
              </a:ext>
            </a:extLst>
          </p:cNvPr>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9524270" y="6051174"/>
            <a:ext cx="332524" cy="315898"/>
          </a:xfrm>
          <a:prstGeom prst="rect">
            <a:avLst/>
          </a:prstGeom>
        </p:spPr>
      </p:pic>
      <p:pic>
        <p:nvPicPr>
          <p:cNvPr id="79" name="Picture 78">
            <a:extLst>
              <a:ext uri="{FF2B5EF4-FFF2-40B4-BE49-F238E27FC236}">
                <a16:creationId xmlns:a16="http://schemas.microsoft.com/office/drawing/2014/main" id="{12E59E7F-EA9C-4CC3-8C14-AE54E70104E7}"/>
              </a:ext>
            </a:extLst>
          </p:cNvPr>
          <p:cNvPicPr>
            <a:picLocks noChangeAspect="1"/>
          </p:cNvPicPr>
          <p:nvPr/>
        </p:nvPicPr>
        <p:blipFill>
          <a:blip r:embed="rId21" cstate="hq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667851">
            <a:off x="2790819" y="4036559"/>
            <a:ext cx="241560" cy="241560"/>
          </a:xfrm>
          <a:prstGeom prst="rect">
            <a:avLst/>
          </a:prstGeom>
        </p:spPr>
      </p:pic>
      <p:pic>
        <p:nvPicPr>
          <p:cNvPr id="82" name="Picture 81">
            <a:extLst>
              <a:ext uri="{FF2B5EF4-FFF2-40B4-BE49-F238E27FC236}">
                <a16:creationId xmlns:a16="http://schemas.microsoft.com/office/drawing/2014/main" id="{FD418928-7A3B-4E36-85F4-AFA675DE30AD}"/>
              </a:ext>
            </a:extLst>
          </p:cNvPr>
          <p:cNvPicPr>
            <a:picLocks noChangeAspect="1"/>
          </p:cNvPicPr>
          <p:nvPr/>
        </p:nvPicPr>
        <p:blipFill>
          <a:blip r:embed="rId22" cstate="hqprint">
            <a:extLst>
              <a:ext uri="{28A0092B-C50C-407E-A947-70E740481C1C}">
                <a14:useLocalDpi xmlns:a14="http://schemas.microsoft.com/office/drawing/2010/main" val="0"/>
              </a:ext>
            </a:extLst>
          </a:blip>
          <a:stretch>
            <a:fillRect/>
          </a:stretch>
        </p:blipFill>
        <p:spPr>
          <a:xfrm>
            <a:off x="949886" y="4040205"/>
            <a:ext cx="341062" cy="234267"/>
          </a:xfrm>
          <a:prstGeom prst="rect">
            <a:avLst/>
          </a:prstGeom>
        </p:spPr>
      </p:pic>
      <p:pic>
        <p:nvPicPr>
          <p:cNvPr id="84" name="Picture 83">
            <a:extLst>
              <a:ext uri="{FF2B5EF4-FFF2-40B4-BE49-F238E27FC236}">
                <a16:creationId xmlns:a16="http://schemas.microsoft.com/office/drawing/2014/main" id="{BEF6F4B1-4D4B-4A34-AA35-6707C2F13DE5}"/>
              </a:ext>
            </a:extLst>
          </p:cNvPr>
          <p:cNvPicPr>
            <a:picLocks noChangeAspect="1"/>
          </p:cNvPicPr>
          <p:nvPr/>
        </p:nvPicPr>
        <p:blipFill>
          <a:blip r:embed="rId23" cstate="hqprint">
            <a:extLst>
              <a:ext uri="{28A0092B-C50C-407E-A947-70E740481C1C}">
                <a14:useLocalDpi xmlns:a14="http://schemas.microsoft.com/office/drawing/2010/main" val="0"/>
              </a:ext>
            </a:extLst>
          </a:blip>
          <a:stretch>
            <a:fillRect/>
          </a:stretch>
        </p:blipFill>
        <p:spPr>
          <a:xfrm>
            <a:off x="6242123" y="5400010"/>
            <a:ext cx="384480" cy="333216"/>
          </a:xfrm>
          <a:prstGeom prst="rect">
            <a:avLst/>
          </a:prstGeom>
        </p:spPr>
      </p:pic>
      <p:pic>
        <p:nvPicPr>
          <p:cNvPr id="86" name="Picture 85">
            <a:extLst>
              <a:ext uri="{FF2B5EF4-FFF2-40B4-BE49-F238E27FC236}">
                <a16:creationId xmlns:a16="http://schemas.microsoft.com/office/drawing/2014/main" id="{58D744B6-67B7-4591-8B4A-D8566B77D0F2}"/>
              </a:ext>
            </a:extLst>
          </p:cNvPr>
          <p:cNvPicPr>
            <a:picLocks noChangeAspect="1"/>
          </p:cNvPicPr>
          <p:nvPr/>
        </p:nvPicPr>
        <p:blipFill>
          <a:blip r:embed="rId2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75229" y="3284512"/>
            <a:ext cx="637478" cy="637478"/>
          </a:xfrm>
          <a:prstGeom prst="rect">
            <a:avLst/>
          </a:prstGeom>
        </p:spPr>
      </p:pic>
      <p:pic>
        <p:nvPicPr>
          <p:cNvPr id="7" name="Picture 6"/>
          <p:cNvPicPr>
            <a:picLocks noChangeAspect="1"/>
          </p:cNvPicPr>
          <p:nvPr/>
        </p:nvPicPr>
        <p:blipFill rotWithShape="1">
          <a:blip r:embed="rId25" cstate="hqprint">
            <a:extLst>
              <a:ext uri="{28A0092B-C50C-407E-A947-70E740481C1C}">
                <a14:useLocalDpi xmlns:a14="http://schemas.microsoft.com/office/drawing/2010/main" val="0"/>
              </a:ext>
            </a:extLst>
          </a:blip>
          <a:srcRect t="6874" b="5710"/>
          <a:stretch/>
        </p:blipFill>
        <p:spPr>
          <a:xfrm>
            <a:off x="9203020" y="4576764"/>
            <a:ext cx="653774" cy="857250"/>
          </a:xfrm>
          <a:prstGeom prst="rect">
            <a:avLst/>
          </a:prstGeom>
        </p:spPr>
      </p:pic>
      <p:pic>
        <p:nvPicPr>
          <p:cNvPr id="40" name="Picture 39">
            <a:extLst>
              <a:ext uri="{FF2B5EF4-FFF2-40B4-BE49-F238E27FC236}">
                <a16:creationId xmlns:a16="http://schemas.microsoft.com/office/drawing/2014/main" id="{A2978A88-6DAB-4775-8894-5C2D1B8D2852}"/>
              </a:ext>
            </a:extLst>
          </p:cNvPr>
          <p:cNvPicPr>
            <a:picLocks noChangeAspect="1"/>
          </p:cNvPicPr>
          <p:nvPr/>
        </p:nvPicPr>
        <p:blipFill>
          <a:blip r:embed="rId26"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29485" y="5434014"/>
            <a:ext cx="354250" cy="480241"/>
          </a:xfrm>
          <a:prstGeom prst="rect">
            <a:avLst/>
          </a:prstGeom>
        </p:spPr>
      </p:pic>
      <p:pic>
        <p:nvPicPr>
          <p:cNvPr id="8" name="Picture 7"/>
          <p:cNvPicPr>
            <a:picLocks noChangeAspect="1"/>
          </p:cNvPicPr>
          <p:nvPr/>
        </p:nvPicPr>
        <p:blipFill>
          <a:blip r:embed="rId27" cstate="hqprint">
            <a:extLst>
              <a:ext uri="{28A0092B-C50C-407E-A947-70E740481C1C}">
                <a14:useLocalDpi xmlns:a14="http://schemas.microsoft.com/office/drawing/2010/main" val="0"/>
              </a:ext>
            </a:extLst>
          </a:blip>
          <a:stretch>
            <a:fillRect/>
          </a:stretch>
        </p:blipFill>
        <p:spPr>
          <a:xfrm>
            <a:off x="3238226" y="4207625"/>
            <a:ext cx="852762" cy="1237266"/>
          </a:xfrm>
          <a:prstGeom prst="rect">
            <a:avLst/>
          </a:prstGeom>
        </p:spPr>
      </p:pic>
      <p:sp>
        <p:nvSpPr>
          <p:cNvPr id="3" name="Rectangle 2"/>
          <p:cNvSpPr/>
          <p:nvPr/>
        </p:nvSpPr>
        <p:spPr>
          <a:xfrm>
            <a:off x="3227123" y="3162124"/>
            <a:ext cx="3302293" cy="77204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a:blip r:embed="rId28" cstate="hqprint">
            <a:extLst>
              <a:ext uri="{28A0092B-C50C-407E-A947-70E740481C1C}">
                <a14:useLocalDpi xmlns:a14="http://schemas.microsoft.com/office/drawing/2010/main" val="0"/>
              </a:ext>
            </a:extLst>
          </a:blip>
          <a:stretch>
            <a:fillRect/>
          </a:stretch>
        </p:blipFill>
        <p:spPr>
          <a:xfrm rot="920399">
            <a:off x="6165812" y="3945067"/>
            <a:ext cx="424653" cy="268780"/>
          </a:xfrm>
          <a:prstGeom prst="rect">
            <a:avLst/>
          </a:prstGeom>
        </p:spPr>
      </p:pic>
      <p:pic>
        <p:nvPicPr>
          <p:cNvPr id="9" name="Picture 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392046" y="3282744"/>
            <a:ext cx="701807" cy="458257"/>
          </a:xfrm>
          <a:prstGeom prst="rect">
            <a:avLst/>
          </a:prstGeom>
        </p:spPr>
      </p:pic>
      <p:pic>
        <p:nvPicPr>
          <p:cNvPr id="42" name="Picture 2" descr="Green city silhouette with environmental icons - csp14699199"/>
          <p:cNvPicPr>
            <a:picLocks noChangeAspect="1" noChangeArrowheads="1"/>
          </p:cNvPicPr>
          <p:nvPr/>
        </p:nvPicPr>
        <p:blipFill rotWithShape="1">
          <a:blip r:embed="rId30" cstate="hqprint">
            <a:extLst>
              <a:ext uri="{28A0092B-C50C-407E-A947-70E740481C1C}">
                <a14:useLocalDpi xmlns:a14="http://schemas.microsoft.com/office/drawing/2010/main" val="0"/>
              </a:ext>
            </a:extLst>
          </a:blip>
          <a:srcRect b="5794"/>
          <a:stretch/>
        </p:blipFill>
        <p:spPr bwMode="auto">
          <a:xfrm>
            <a:off x="3273862" y="31715"/>
            <a:ext cx="388231" cy="23163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Image result for city clipart"/>
          <p:cNvPicPr>
            <a:picLocks noChangeAspect="1" noChangeArrowheads="1"/>
          </p:cNvPicPr>
          <p:nvPr/>
        </p:nvPicPr>
        <p:blipFill>
          <a:blip r:embed="rId31" cstate="hqprint">
            <a:extLst>
              <a:ext uri="{28A0092B-C50C-407E-A947-70E740481C1C}">
                <a14:useLocalDpi xmlns:a14="http://schemas.microsoft.com/office/drawing/2010/main" val="0"/>
              </a:ext>
            </a:extLst>
          </a:blip>
          <a:srcRect/>
          <a:stretch>
            <a:fillRect/>
          </a:stretch>
        </p:blipFill>
        <p:spPr bwMode="auto">
          <a:xfrm>
            <a:off x="110371" y="31715"/>
            <a:ext cx="573283" cy="271654"/>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2" descr="Image result for traffic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Clip"/>
          <p:cNvPicPr>
            <a:picLocks noChangeAspect="1" noChangeArrowheads="1"/>
          </p:cNvPicPr>
          <p:nvPr/>
        </p:nvPicPr>
        <p:blipFill>
          <a:blip r:embed="rId32" cstate="hqprint">
            <a:extLst>
              <a:ext uri="{28A0092B-C50C-407E-A947-70E740481C1C}">
                <a14:useLocalDpi xmlns:a14="http://schemas.microsoft.com/office/drawing/2010/main" val="0"/>
              </a:ext>
            </a:extLst>
          </a:blip>
          <a:srcRect/>
          <a:stretch>
            <a:fillRect/>
          </a:stretch>
        </p:blipFill>
        <p:spPr bwMode="auto">
          <a:xfrm>
            <a:off x="6618453" y="1498962"/>
            <a:ext cx="386063" cy="2652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raffic environment clipart"/>
          <p:cNvPicPr>
            <a:picLocks noChangeAspect="1" noChangeArrowheads="1"/>
          </p:cNvPicPr>
          <p:nvPr/>
        </p:nvPicPr>
        <p:blipFill>
          <a:blip r:embed="rId33" cstate="hqprint">
            <a:extLst>
              <a:ext uri="{28A0092B-C50C-407E-A947-70E740481C1C}">
                <a14:useLocalDpi xmlns:a14="http://schemas.microsoft.com/office/drawing/2010/main" val="0"/>
              </a:ext>
            </a:extLst>
          </a:blip>
          <a:srcRect/>
          <a:stretch>
            <a:fillRect/>
          </a:stretch>
        </p:blipFill>
        <p:spPr bwMode="auto">
          <a:xfrm>
            <a:off x="8293914" y="1502493"/>
            <a:ext cx="369138" cy="26167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greenhouse gas clipart"/>
          <p:cNvPicPr>
            <a:picLocks noChangeAspect="1" noChangeArrowheads="1"/>
          </p:cNvPicPr>
          <p:nvPr/>
        </p:nvPicPr>
        <p:blipFill>
          <a:blip r:embed="rId34" cstate="hqprint">
            <a:extLst>
              <a:ext uri="{BEBA8EAE-BF5A-486C-A8C5-ECC9F3942E4B}">
                <a14:imgProps xmlns:a14="http://schemas.microsoft.com/office/drawing/2010/main">
                  <a14:imgLayer r:embed="rId35">
                    <a14:imgEffect>
                      <a14:backgroundRemoval t="1144" b="98366" l="9804" r="96732">
                        <a14:foregroundMark x1="41176" y1="16176" x2="41176" y2="16176"/>
                        <a14:foregroundMark x1="51307" y1="10948" x2="51307" y2="10948"/>
                        <a14:foregroundMark x1="59804" y1="8007" x2="59804" y2="8007"/>
                        <a14:foregroundMark x1="59314" y1="17157" x2="59314" y2="17157"/>
                        <a14:foregroundMark x1="51471" y1="22876" x2="51471" y2="22876"/>
                        <a14:foregroundMark x1="38725" y1="27778" x2="38725" y2="27778"/>
                        <a14:foregroundMark x1="25327" y1="27778" x2="25327" y2="27778"/>
                        <a14:foregroundMark x1="25490" y1="39379" x2="25490" y2="39379"/>
                        <a14:foregroundMark x1="23529" y1="48203" x2="23529" y2="48203"/>
                        <a14:foregroundMark x1="41830" y1="34477" x2="41830" y2="34477"/>
                        <a14:foregroundMark x1="63725" y1="26307" x2="63725" y2="26307"/>
                        <a14:foregroundMark x1="71569" y1="40850" x2="71569" y2="40850"/>
                        <a14:foregroundMark x1="80882" y1="51961" x2="80882" y2="51961"/>
                        <a14:foregroundMark x1="64052" y1="71405" x2="64052" y2="71405"/>
                        <a14:foregroundMark x1="49837" y1="73039" x2="49837" y2="73039"/>
                        <a14:foregroundMark x1="52288" y1="52614" x2="52288" y2="52614"/>
                      </a14:backgroundRemoval>
                    </a14:imgEffect>
                  </a14:imgLayer>
                </a14:imgProps>
              </a:ext>
              <a:ext uri="{28A0092B-C50C-407E-A947-70E740481C1C}">
                <a14:useLocalDpi xmlns:a14="http://schemas.microsoft.com/office/drawing/2010/main" val="0"/>
              </a:ext>
            </a:extLst>
          </a:blip>
          <a:srcRect/>
          <a:stretch>
            <a:fillRect/>
          </a:stretch>
        </p:blipFill>
        <p:spPr bwMode="auto">
          <a:xfrm>
            <a:off x="6481717" y="541578"/>
            <a:ext cx="608772" cy="6087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thumbs.dreamstime.com/t/clipart-images-graphiques-de-panorama-d-horizon-de-pudong-de-ville-de-changha%C3%AF-24211033.jpg">
            <a:extLst>
              <a:ext uri="{FF2B5EF4-FFF2-40B4-BE49-F238E27FC236}">
                <a16:creationId xmlns:a16="http://schemas.microsoft.com/office/drawing/2014/main" id="{266ABD86-03F1-4E9B-90C0-E2B4FBBBA845}"/>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075605" y="6466196"/>
            <a:ext cx="1066010" cy="32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34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95385903"/>
              </p:ext>
            </p:extLst>
          </p:nvPr>
        </p:nvGraphicFramePr>
        <p:xfrm>
          <a:off x="28101" y="23817"/>
          <a:ext cx="4865109" cy="6805422"/>
        </p:xfrm>
        <a:graphic>
          <a:graphicData uri="http://schemas.openxmlformats.org/drawingml/2006/table">
            <a:tbl>
              <a:tblPr firstRow="1" bandRow="1">
                <a:tableStyleId>{21E4AEA4-8DFA-4A89-87EB-49C32662AFE0}</a:tableStyleId>
              </a:tblPr>
              <a:tblGrid>
                <a:gridCol w="899690">
                  <a:extLst>
                    <a:ext uri="{9D8B030D-6E8A-4147-A177-3AD203B41FA5}">
                      <a16:colId xmlns:a16="http://schemas.microsoft.com/office/drawing/2014/main" val="204375177"/>
                    </a:ext>
                  </a:extLst>
                </a:gridCol>
                <a:gridCol w="227752">
                  <a:extLst>
                    <a:ext uri="{9D8B030D-6E8A-4147-A177-3AD203B41FA5}">
                      <a16:colId xmlns:a16="http://schemas.microsoft.com/office/drawing/2014/main" val="3559704388"/>
                    </a:ext>
                  </a:extLst>
                </a:gridCol>
                <a:gridCol w="1127442">
                  <a:extLst>
                    <a:ext uri="{9D8B030D-6E8A-4147-A177-3AD203B41FA5}">
                      <a16:colId xmlns:a16="http://schemas.microsoft.com/office/drawing/2014/main" val="2273479523"/>
                    </a:ext>
                  </a:extLst>
                </a:gridCol>
                <a:gridCol w="2610225">
                  <a:extLst>
                    <a:ext uri="{9D8B030D-6E8A-4147-A177-3AD203B41FA5}">
                      <a16:colId xmlns:a16="http://schemas.microsoft.com/office/drawing/2014/main" val="40319926"/>
                    </a:ext>
                  </a:extLst>
                </a:gridCol>
              </a:tblGrid>
              <a:tr h="207009">
                <a:tc gridSpan="4">
                  <a:txBody>
                    <a:bodyPr/>
                    <a:lstStyle/>
                    <a:p>
                      <a:pPr algn="ctr"/>
                      <a:r>
                        <a:rPr lang="en-GB" sz="800" dirty="0"/>
                        <a:t> Case</a:t>
                      </a:r>
                      <a:r>
                        <a:rPr lang="en-GB" sz="800" baseline="0" dirty="0"/>
                        <a:t> study for urban change in a major UK city</a:t>
                      </a:r>
                      <a:r>
                        <a:rPr lang="en-GB" sz="800" baseline="0"/>
                        <a:t>: Portsmouth </a:t>
                      </a:r>
                      <a:endParaRPr lang="en-GB" sz="800" dirty="0"/>
                    </a:p>
                  </a:txBody>
                  <a:tcPr>
                    <a:solidFill>
                      <a:schemeClr val="accent1">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93414973"/>
                  </a:ext>
                </a:extLst>
              </a:tr>
              <a:tr h="207009">
                <a:tc gridSpan="3">
                  <a:txBody>
                    <a:bodyPr/>
                    <a:lstStyle/>
                    <a:p>
                      <a:pPr algn="ctr"/>
                      <a:r>
                        <a:rPr lang="en-GB" sz="800" b="1" dirty="0"/>
                        <a:t>Location and background</a:t>
                      </a:r>
                    </a:p>
                  </a:txBody>
                  <a:tcPr>
                    <a:solidFill>
                      <a:schemeClr val="accent1">
                        <a:lumMod val="40000"/>
                        <a:lumOff val="60000"/>
                      </a:schemeClr>
                    </a:solidFill>
                  </a:tcPr>
                </a:tc>
                <a:tc hMerge="1">
                  <a:txBody>
                    <a:bodyPr/>
                    <a:lstStyle/>
                    <a:p>
                      <a:endParaRPr lang="en-GB"/>
                    </a:p>
                  </a:txBody>
                  <a:tcPr/>
                </a:tc>
                <a:tc hMerge="1">
                  <a:txBody>
                    <a:bodyPr/>
                    <a:lstStyle/>
                    <a:p>
                      <a:endParaRPr lang="en-GB"/>
                    </a:p>
                  </a:txBody>
                  <a:tcPr/>
                </a:tc>
                <a:tc>
                  <a:txBody>
                    <a:bodyPr/>
                    <a:lstStyle/>
                    <a:p>
                      <a:pPr algn="ctr"/>
                      <a:r>
                        <a:rPr lang="en-GB" sz="800" b="1" dirty="0"/>
                        <a:t>Portsmouth’s importance</a:t>
                      </a:r>
                    </a:p>
                  </a:txBody>
                  <a:tcPr>
                    <a:solidFill>
                      <a:schemeClr val="accent1">
                        <a:lumMod val="40000"/>
                        <a:lumOff val="60000"/>
                      </a:schemeClr>
                    </a:solidFill>
                  </a:tcPr>
                </a:tc>
                <a:extLst>
                  <a:ext uri="{0D108BD9-81ED-4DB2-BD59-A6C34878D82A}">
                    <a16:rowId xmlns:a16="http://schemas.microsoft.com/office/drawing/2014/main" val="535031036"/>
                  </a:ext>
                </a:extLst>
              </a:tr>
              <a:tr h="606242">
                <a:tc rowSpan="2" gridSpan="2">
                  <a:txBody>
                    <a:bodyPr/>
                    <a:lstStyle/>
                    <a:p>
                      <a:pPr marL="0" indent="0" algn="l">
                        <a:buFont typeface="Arial" panose="020B0604020202020204" pitchFamily="34" charset="0"/>
                        <a:buNone/>
                      </a:pPr>
                      <a:r>
                        <a:rPr lang="en-GB" sz="700" b="0" baseline="0" dirty="0"/>
                        <a:t>Portsmouth is:</a:t>
                      </a:r>
                    </a:p>
                    <a:p>
                      <a:pPr marL="87313" indent="-87313" algn="l">
                        <a:buFont typeface="Arial" panose="020B0604020202020204" pitchFamily="34" charset="0"/>
                        <a:buChar char="•"/>
                      </a:pPr>
                      <a:r>
                        <a:rPr lang="en-GB" sz="700" b="0" baseline="0" dirty="0"/>
                        <a:t>On the south coast</a:t>
                      </a:r>
                    </a:p>
                    <a:p>
                      <a:pPr marL="87313" indent="-87313" algn="l">
                        <a:buFont typeface="Arial" panose="020B0604020202020204" pitchFamily="34" charset="0"/>
                        <a:buChar char="•"/>
                      </a:pPr>
                      <a:r>
                        <a:rPr lang="en-GB" sz="700" b="0" baseline="0" dirty="0"/>
                        <a:t>Home to 205,000 people</a:t>
                      </a:r>
                    </a:p>
                    <a:p>
                      <a:pPr marL="87313" indent="-87313" algn="l">
                        <a:buFont typeface="Arial" panose="020B0604020202020204" pitchFamily="34" charset="0"/>
                        <a:buChar char="•"/>
                      </a:pPr>
                      <a:r>
                        <a:rPr lang="en-GB" sz="700" b="0" baseline="0" dirty="0"/>
                        <a:t>On an island –       Portsea </a:t>
                      </a:r>
                    </a:p>
                    <a:p>
                      <a:pPr marL="0" indent="0" algn="l">
                        <a:buFont typeface="Arial" panose="020B0604020202020204" pitchFamily="34" charset="0"/>
                        <a:buNone/>
                      </a:pPr>
                      <a:r>
                        <a:rPr lang="en-GB" sz="700" b="0" baseline="0" dirty="0"/>
                        <a:t>    Island, </a:t>
                      </a:r>
                    </a:p>
                    <a:p>
                      <a:pPr marL="0" indent="0" algn="l">
                        <a:buFont typeface="Arial" panose="020B0604020202020204" pitchFamily="34" charset="0"/>
                        <a:buNone/>
                      </a:pPr>
                      <a:r>
                        <a:rPr lang="en-GB" sz="700" b="0" baseline="0" dirty="0"/>
                        <a:t>    making it unique</a:t>
                      </a:r>
                    </a:p>
                  </a:txBody>
                  <a:tcPr>
                    <a:lnB w="12700" cap="flat" cmpd="sng" algn="ctr">
                      <a:solidFill>
                        <a:schemeClr val="bg1"/>
                      </a:solidFill>
                      <a:prstDash val="solid"/>
                      <a:round/>
                      <a:headEnd type="none" w="med" len="med"/>
                      <a:tailEnd type="none" w="med" len="med"/>
                    </a:lnB>
                    <a:solidFill>
                      <a:srgbClr val="EEE0F8"/>
                    </a:solidFill>
                  </a:tcPr>
                </a:tc>
                <a:tc rowSpan="2" h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0" dirty="0"/>
                        <a:t>Portsmouth grew as a naval base. It is home to two thirds of the UK surface fleet. It has lost its industries of shipbuilding, brewing </a:t>
                      </a:r>
                      <a:r>
                        <a:rPr lang="en-GB" sz="700" b="0" u="none" dirty="0"/>
                        <a:t>and</a:t>
                      </a:r>
                      <a:r>
                        <a:rPr lang="en-GB" sz="700" b="0" dirty="0"/>
                        <a:t> weapons-making</a:t>
                      </a:r>
                      <a:endParaRPr lang="en-GB" sz="700" dirty="0"/>
                    </a:p>
                  </a:txBody>
                  <a:tcPr>
                    <a:lnB w="12700" cap="flat" cmpd="sng" algn="ctr">
                      <a:solidFill>
                        <a:schemeClr val="bg1"/>
                      </a:solidFill>
                      <a:prstDash val="solid"/>
                      <a:round/>
                      <a:headEnd type="none" w="med" len="med"/>
                      <a:tailEnd type="none" w="med" len="med"/>
                    </a:lnB>
                    <a:solidFill>
                      <a:srgbClr val="EEE0F8"/>
                    </a:solidFill>
                  </a:tcPr>
                </a:tc>
                <a:tc>
                  <a:txBody>
                    <a:bodyPr/>
                    <a:lstStyle/>
                    <a:p>
                      <a:pPr marL="0" indent="0" algn="l">
                        <a:buFont typeface="Arial" panose="020B0604020202020204" pitchFamily="34" charset="0"/>
                        <a:buNone/>
                      </a:pPr>
                      <a:r>
                        <a:rPr lang="en-GB" sz="700" b="1" dirty="0"/>
                        <a:t>National importance:</a:t>
                      </a:r>
                    </a:p>
                    <a:p>
                      <a:pPr marL="87313" indent="-87313" algn="l">
                        <a:buFont typeface="Arial" panose="020B0604020202020204" pitchFamily="34" charset="0"/>
                        <a:buChar char="•"/>
                      </a:pPr>
                      <a:r>
                        <a:rPr lang="en-GB" sz="700" b="0" dirty="0"/>
                        <a:t>A </a:t>
                      </a:r>
                      <a:r>
                        <a:rPr lang="en-GB" sz="700" b="0" baseline="0" dirty="0"/>
                        <a:t>university in the top 25 globally, and two cathedrals</a:t>
                      </a:r>
                      <a:endParaRPr lang="en-GB" sz="700" b="0" dirty="0"/>
                    </a:p>
                    <a:p>
                      <a:pPr marL="87313" indent="-87313" algn="l">
                        <a:buFont typeface="Arial" panose="020B0604020202020204" pitchFamily="34" charset="0"/>
                        <a:buChar char="•"/>
                      </a:pPr>
                      <a:r>
                        <a:rPr lang="en-GB" sz="700" b="0" dirty="0"/>
                        <a:t>Part of the UK’s 8</a:t>
                      </a:r>
                      <a:r>
                        <a:rPr lang="en-GB" sz="700" b="0" baseline="30000" dirty="0"/>
                        <a:t>th</a:t>
                      </a:r>
                      <a:r>
                        <a:rPr lang="en-GB" sz="700" b="0" dirty="0"/>
                        <a:t> biggest and 5</a:t>
                      </a:r>
                      <a:r>
                        <a:rPr lang="en-GB" sz="700" b="0" baseline="30000" dirty="0"/>
                        <a:t>th</a:t>
                      </a:r>
                      <a:r>
                        <a:rPr lang="en-GB" sz="700" b="0" dirty="0"/>
                        <a:t> richest urban area (along with Southampton)</a:t>
                      </a:r>
                    </a:p>
                    <a:p>
                      <a:pPr marL="87313" indent="-87313" algn="l">
                        <a:buFont typeface="Arial" panose="020B0604020202020204" pitchFamily="34" charset="0"/>
                        <a:buChar char="•"/>
                      </a:pPr>
                      <a:r>
                        <a:rPr lang="en-GB" sz="700" b="0" dirty="0"/>
                        <a:t>Home to the royal navy which protects the UK and helps trade</a:t>
                      </a:r>
                    </a:p>
                  </a:txBody>
                  <a:tcPr>
                    <a:solidFill>
                      <a:srgbClr val="EEE0F8"/>
                    </a:solidFill>
                  </a:tcPr>
                </a:tc>
                <a:extLst>
                  <a:ext uri="{0D108BD9-81ED-4DB2-BD59-A6C34878D82A}">
                    <a16:rowId xmlns:a16="http://schemas.microsoft.com/office/drawing/2014/main" val="677010289"/>
                  </a:ext>
                </a:extLst>
              </a:tr>
              <a:tr h="310514">
                <a:tc gridSpan="2" vMerge="1">
                  <a:txBody>
                    <a:bodyPr/>
                    <a:lstStyle/>
                    <a:p>
                      <a:endParaRPr lang="en-GB" dirty="0"/>
                    </a:p>
                  </a:txBody>
                  <a:tcPr>
                    <a:solidFill>
                      <a:schemeClr val="accent1">
                        <a:lumMod val="20000"/>
                        <a:lumOff val="80000"/>
                      </a:schemeClr>
                    </a:solidFill>
                  </a:tcPr>
                </a:tc>
                <a:tc hMerge="1" vMerge="1">
                  <a:txBody>
                    <a:bodyPr/>
                    <a:lstStyle/>
                    <a:p>
                      <a:endParaRPr lang="en-GB"/>
                    </a:p>
                  </a:txBody>
                  <a:tcPr/>
                </a:tc>
                <a:tc vMerge="1">
                  <a:txBody>
                    <a:bodyPr/>
                    <a:lstStyle/>
                    <a:p>
                      <a:endParaRPr lang="en-GB"/>
                    </a:p>
                  </a:txBody>
                  <a:tcPr/>
                </a:tc>
                <a:tc rowSpan="3">
                  <a:txBody>
                    <a:bodyPr/>
                    <a:lstStyle/>
                    <a:p>
                      <a:pPr marL="0" indent="0" algn="l">
                        <a:buFont typeface="Arial" panose="020B0604020202020204" pitchFamily="34" charset="0"/>
                        <a:buNone/>
                      </a:pPr>
                      <a:r>
                        <a:rPr lang="en-GB" sz="700" b="1" dirty="0"/>
                        <a:t>International importance:</a:t>
                      </a:r>
                    </a:p>
                    <a:p>
                      <a:pPr marL="87313" indent="-87313" algn="l">
                        <a:buFont typeface="Arial" panose="020B0604020202020204" pitchFamily="34" charset="0"/>
                        <a:buChar char="•"/>
                      </a:pPr>
                      <a:r>
                        <a:rPr lang="en-GB" sz="700" b="0" dirty="0"/>
                        <a:t>European Head Office for IBM (at North Harbour, Cosham)</a:t>
                      </a:r>
                    </a:p>
                    <a:p>
                      <a:pPr marL="87313" indent="-87313" algn="l">
                        <a:buFont typeface="Arial" panose="020B0604020202020204" pitchFamily="34" charset="0"/>
                        <a:buChar char="•"/>
                      </a:pPr>
                      <a:r>
                        <a:rPr lang="en-GB" sz="700" b="0" dirty="0"/>
                        <a:t>Satellites for European Space Agency made at Astrium (</a:t>
                      </a:r>
                      <a:r>
                        <a:rPr lang="en-GB" sz="700" b="0" dirty="0" err="1"/>
                        <a:t>Hilsea</a:t>
                      </a:r>
                      <a:r>
                        <a:rPr lang="en-GB" sz="700" b="0" dirty="0"/>
                        <a:t>)</a:t>
                      </a:r>
                    </a:p>
                    <a:p>
                      <a:pPr marL="87313" indent="-87313" algn="l">
                        <a:buFont typeface="Arial" panose="020B0604020202020204" pitchFamily="34" charset="0"/>
                        <a:buChar char="•"/>
                      </a:pPr>
                      <a:r>
                        <a:rPr lang="en-GB" sz="700" b="0" dirty="0"/>
                        <a:t>5</a:t>
                      </a:r>
                      <a:r>
                        <a:rPr lang="en-GB" sz="700" b="0" baseline="30000" dirty="0"/>
                        <a:t>th</a:t>
                      </a:r>
                      <a:r>
                        <a:rPr lang="en-GB" sz="700" b="0" dirty="0"/>
                        <a:t> most visited city in UK due to Historic Dockyard</a:t>
                      </a:r>
                    </a:p>
                    <a:p>
                      <a:pPr marL="87313" indent="-87313" algn="l">
                        <a:buFont typeface="Arial" panose="020B0604020202020204" pitchFamily="34" charset="0"/>
                        <a:buChar char="•"/>
                      </a:pPr>
                      <a:r>
                        <a:rPr lang="en-GB" sz="700" b="0" dirty="0"/>
                        <a:t>Some </a:t>
                      </a:r>
                      <a:r>
                        <a:rPr lang="en-GB" sz="700" b="0" baseline="0" dirty="0"/>
                        <a:t>FDI (</a:t>
                      </a:r>
                      <a:r>
                        <a:rPr lang="en-GB" sz="700" b="0" u="sng" baseline="0" dirty="0"/>
                        <a:t>foreign direct investment</a:t>
                      </a:r>
                      <a:r>
                        <a:rPr lang="en-GB" sz="700" b="0" baseline="0" dirty="0"/>
                        <a:t>) from global firms such as IBM and EADS Astrium which have set up in the city</a:t>
                      </a:r>
                      <a:endParaRPr lang="en-GB" sz="700" b="0" dirty="0"/>
                    </a:p>
                  </a:txBody>
                  <a:tcPr>
                    <a:solidFill>
                      <a:schemeClr val="accent1">
                        <a:lumMod val="20000"/>
                        <a:lumOff val="80000"/>
                      </a:schemeClr>
                    </a:solidFill>
                  </a:tcPr>
                </a:tc>
                <a:extLst>
                  <a:ext uri="{0D108BD9-81ED-4DB2-BD59-A6C34878D82A}">
                    <a16:rowId xmlns:a16="http://schemas.microsoft.com/office/drawing/2014/main" val="1671018083"/>
                  </a:ext>
                </a:extLst>
              </a:tr>
              <a:tr h="207009">
                <a:tc gridSpan="3">
                  <a:txBody>
                    <a:bodyPr/>
                    <a:lstStyle/>
                    <a:p>
                      <a:pPr algn="ctr"/>
                      <a:r>
                        <a:rPr lang="en-GB" sz="800" b="1" dirty="0"/>
                        <a:t>Migration to Portsmouth</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hMerge="1">
                  <a:txBody>
                    <a:bodyPr/>
                    <a:lstStyle/>
                    <a:p>
                      <a:endParaRPr lang="en-GB"/>
                    </a:p>
                  </a:txBody>
                  <a:tcPr/>
                </a:tc>
                <a:tc hMerge="1">
                  <a:txBody>
                    <a:bodyPr/>
                    <a:lstStyle/>
                    <a:p>
                      <a:endParaRPr lang="en-GB"/>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0F8"/>
                    </a:solidFill>
                  </a:tcPr>
                </a:tc>
                <a:tc vMerge="1">
                  <a:txBody>
                    <a:bodyPr/>
                    <a:lstStyle/>
                    <a:p>
                      <a:endParaRPr lang="en-GB"/>
                    </a:p>
                  </a:txBody>
                  <a:tcPr/>
                </a:tc>
                <a:extLst>
                  <a:ext uri="{0D108BD9-81ED-4DB2-BD59-A6C34878D82A}">
                    <a16:rowId xmlns:a16="http://schemas.microsoft.com/office/drawing/2014/main" val="707040207"/>
                  </a:ext>
                </a:extLst>
              </a:tr>
              <a:tr h="192223">
                <a:tc gridSpan="3">
                  <a:txBody>
                    <a:bodyPr/>
                    <a:lstStyle/>
                    <a:p>
                      <a:pPr marL="0" indent="0" algn="ctr">
                        <a:buFont typeface="Arial" panose="020B0604020202020204" pitchFamily="34" charset="0"/>
                        <a:buNone/>
                      </a:pPr>
                      <a:r>
                        <a:rPr lang="en-GB" sz="700" b="1" u="none" baseline="0" dirty="0">
                          <a:solidFill>
                            <a:schemeClr val="tx1"/>
                          </a:solidFill>
                        </a:rPr>
                        <a:t>The city has little ethnic diversity but this is changing</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hMerge="1">
                  <a:txBody>
                    <a:bodyPr/>
                    <a:lstStyle/>
                    <a:p>
                      <a:endParaRPr lang="en-GB"/>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0F8"/>
                    </a:solidFill>
                  </a:tcPr>
                </a:tc>
                <a:tc vMerge="1">
                  <a:txBody>
                    <a:bodyPr/>
                    <a:lstStyle/>
                    <a:p>
                      <a:endParaRPr lang="en-GB"/>
                    </a:p>
                  </a:txBody>
                  <a:tcPr/>
                </a:tc>
                <a:extLst>
                  <a:ext uri="{0D108BD9-81ED-4DB2-BD59-A6C34878D82A}">
                    <a16:rowId xmlns:a16="http://schemas.microsoft.com/office/drawing/2014/main" val="3355371474"/>
                  </a:ext>
                </a:extLst>
              </a:tr>
              <a:tr h="207009">
                <a:tc rowSpan="4" gridSpan="3">
                  <a:txBody>
                    <a:bodyPr/>
                    <a:lstStyle/>
                    <a:p>
                      <a:pPr marL="0" indent="0" algn="l">
                        <a:buFont typeface="Arial" panose="020B0604020202020204" pitchFamily="34" charset="0"/>
                        <a:buNone/>
                      </a:pPr>
                      <a:r>
                        <a:rPr lang="en-GB" sz="700" b="1" dirty="0">
                          <a:solidFill>
                            <a:schemeClr val="tx1"/>
                          </a:solidFill>
                        </a:rPr>
                        <a:t>History</a:t>
                      </a:r>
                      <a:r>
                        <a:rPr lang="en-GB" sz="700" b="1" baseline="0" dirty="0">
                          <a:solidFill>
                            <a:schemeClr val="tx1"/>
                          </a:solidFill>
                        </a:rPr>
                        <a:t> of migration:</a:t>
                      </a:r>
                      <a:endParaRPr lang="en-GB" sz="700" b="1" dirty="0">
                        <a:solidFill>
                          <a:schemeClr val="tx1"/>
                        </a:solidFill>
                      </a:endParaRPr>
                    </a:p>
                    <a:p>
                      <a:pPr marL="0" indent="0" algn="l">
                        <a:buFont typeface="Arial" panose="020B0604020202020204" pitchFamily="34" charset="0"/>
                        <a:buNone/>
                      </a:pPr>
                      <a:r>
                        <a:rPr lang="en-GB" sz="700" b="0" dirty="0">
                          <a:solidFill>
                            <a:schemeClr val="tx1"/>
                          </a:solidFill>
                        </a:rPr>
                        <a:t>Portsmouth is less multiethnic than many UK cities (it is 84% white). Even so:</a:t>
                      </a:r>
                    </a:p>
                    <a:p>
                      <a:pPr marL="88900" indent="-88900" algn="l">
                        <a:buFont typeface="Arial" panose="020B0604020202020204" pitchFamily="34" charset="0"/>
                        <a:buChar char="•"/>
                      </a:pPr>
                      <a:r>
                        <a:rPr lang="en-GB" sz="700" b="0" dirty="0">
                          <a:solidFill>
                            <a:schemeClr val="tx1"/>
                          </a:solidFill>
                        </a:rPr>
                        <a:t>1850-1900: </a:t>
                      </a:r>
                      <a:r>
                        <a:rPr lang="en-GB" sz="700" b="0" baseline="0" dirty="0">
                          <a:solidFill>
                            <a:schemeClr val="tx1"/>
                          </a:solidFill>
                        </a:rPr>
                        <a:t>from UK (for navy work), Ireland (digging railways and docks) and Hong Kong (navy laundry)</a:t>
                      </a:r>
                    </a:p>
                    <a:p>
                      <a:pPr marL="88900" indent="-88900" algn="l">
                        <a:buFont typeface="Arial" panose="020B0604020202020204" pitchFamily="34" charset="0"/>
                        <a:buChar char="•"/>
                      </a:pPr>
                      <a:r>
                        <a:rPr lang="en-GB" sz="700" b="0" dirty="0">
                          <a:solidFill>
                            <a:schemeClr val="tx1"/>
                          </a:solidFill>
                        </a:rPr>
                        <a:t>1950-1980:</a:t>
                      </a:r>
                      <a:r>
                        <a:rPr lang="en-GB" sz="700" b="0" baseline="0" dirty="0">
                          <a:solidFill>
                            <a:schemeClr val="tx1"/>
                          </a:solidFill>
                        </a:rPr>
                        <a:t> </a:t>
                      </a:r>
                      <a:r>
                        <a:rPr lang="en-GB" sz="700" b="0" i="1" baseline="0" dirty="0">
                          <a:solidFill>
                            <a:schemeClr val="tx1"/>
                          </a:solidFill>
                        </a:rPr>
                        <a:t>very little immigration </a:t>
                      </a:r>
                      <a:r>
                        <a:rPr lang="en-GB" sz="700" b="0" baseline="0" dirty="0">
                          <a:solidFill>
                            <a:schemeClr val="tx1"/>
                          </a:solidFill>
                        </a:rPr>
                        <a:t>from ex-colonies (India, Pakistan, Nigeria) due to navy ban on foreign personnel</a:t>
                      </a:r>
                    </a:p>
                    <a:p>
                      <a:pPr marL="88900" indent="-88900" algn="l">
                        <a:buFont typeface="Arial" panose="020B0604020202020204" pitchFamily="34" charset="0"/>
                        <a:buChar char="•"/>
                      </a:pPr>
                      <a:r>
                        <a:rPr lang="en-GB" sz="700" b="0" baseline="0" dirty="0">
                          <a:solidFill>
                            <a:schemeClr val="tx1"/>
                          </a:solidFill>
                        </a:rPr>
                        <a:t>2000-present: mostly from E Europe: Poland, Romania and from war-torn areas: Somalia, Iraq</a:t>
                      </a:r>
                    </a:p>
                    <a:p>
                      <a:pPr marL="88900" indent="-88900" algn="l">
                        <a:buFont typeface="Arial" panose="020B0604020202020204" pitchFamily="34" charset="0"/>
                        <a:buChar char="•"/>
                      </a:pPr>
                      <a:r>
                        <a:rPr lang="en-GB" sz="700" b="0" baseline="0" dirty="0">
                          <a:solidFill>
                            <a:schemeClr val="tx1"/>
                          </a:solidFill>
                        </a:rPr>
                        <a:t>2010-present: students (UK and foreign as </a:t>
                      </a:r>
                      <a:r>
                        <a:rPr lang="en-GB" sz="700" b="0" baseline="0" dirty="0" err="1">
                          <a:solidFill>
                            <a:schemeClr val="tx1"/>
                          </a:solidFill>
                        </a:rPr>
                        <a:t>uni</a:t>
                      </a:r>
                      <a:r>
                        <a:rPr lang="en-GB" sz="700" b="0" baseline="0" dirty="0">
                          <a:solidFill>
                            <a:schemeClr val="tx1"/>
                          </a:solidFill>
                        </a:rPr>
                        <a:t> grows)</a:t>
                      </a:r>
                    </a:p>
                    <a:p>
                      <a:pPr marL="0" indent="0" algn="l">
                        <a:buFont typeface="Arial" panose="020B0604020202020204" pitchFamily="34" charset="0"/>
                        <a:buNone/>
                      </a:pPr>
                      <a:r>
                        <a:rPr lang="en-GB" sz="700" b="0" baseline="0" dirty="0">
                          <a:solidFill>
                            <a:schemeClr val="tx1"/>
                          </a:solidFill>
                        </a:rPr>
                        <a:t>Much of this migration was </a:t>
                      </a:r>
                      <a:r>
                        <a:rPr lang="en-GB" sz="700" b="0" u="sng" baseline="0" dirty="0">
                          <a:solidFill>
                            <a:schemeClr val="tx1"/>
                          </a:solidFill>
                        </a:rPr>
                        <a:t>international</a:t>
                      </a:r>
                      <a:r>
                        <a:rPr lang="en-GB" sz="700" b="0" baseline="0" dirty="0">
                          <a:solidFill>
                            <a:schemeClr val="tx1"/>
                          </a:solidFill>
                        </a:rPr>
                        <a:t>, most was </a:t>
                      </a:r>
                      <a:r>
                        <a:rPr lang="en-GB" sz="700" b="0" u="sng" baseline="0" dirty="0">
                          <a:solidFill>
                            <a:schemeClr val="tx1"/>
                          </a:solidFill>
                        </a:rPr>
                        <a:t>voluntary</a:t>
                      </a:r>
                      <a:r>
                        <a:rPr lang="en-GB" sz="700" b="0" u="none" baseline="0" dirty="0">
                          <a:solidFill>
                            <a:schemeClr val="tx1"/>
                          </a:solidFill>
                        </a:rPr>
                        <a:t>/</a:t>
                      </a:r>
                      <a:r>
                        <a:rPr lang="en-GB" sz="700" b="0" u="sng" baseline="0" dirty="0">
                          <a:solidFill>
                            <a:schemeClr val="tx1"/>
                          </a:solidFill>
                        </a:rPr>
                        <a:t>economic</a:t>
                      </a:r>
                      <a:r>
                        <a:rPr lang="en-GB" sz="700" b="0" u="none" baseline="0" dirty="0">
                          <a:solidFill>
                            <a:schemeClr val="tx1"/>
                          </a:solidFill>
                        </a:rPr>
                        <a:t> (e.g. Poland, Ireland), </a:t>
                      </a:r>
                      <a:r>
                        <a:rPr lang="en-GB" sz="700" b="0" baseline="0" dirty="0">
                          <a:solidFill>
                            <a:schemeClr val="tx1"/>
                          </a:solidFill>
                        </a:rPr>
                        <a:t>some was </a:t>
                      </a:r>
                      <a:r>
                        <a:rPr lang="en-GB" sz="700" b="0" u="sng" baseline="0" dirty="0">
                          <a:solidFill>
                            <a:schemeClr val="tx1"/>
                          </a:solidFill>
                        </a:rPr>
                        <a:t>forced</a:t>
                      </a:r>
                      <a:r>
                        <a:rPr lang="en-GB" sz="700" b="0" u="none" baseline="0" dirty="0">
                          <a:solidFill>
                            <a:schemeClr val="tx1"/>
                          </a:solidFill>
                        </a:rPr>
                        <a:t> (e.g. Somalia, Iraq).</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0F8"/>
                    </a:solidFill>
                  </a:tcPr>
                </a:tc>
                <a:tc rowSpan="4" hMerge="1">
                  <a:txBody>
                    <a:bodyPr/>
                    <a:lstStyle/>
                    <a:p>
                      <a:endParaRPr lang="en-GB"/>
                    </a:p>
                  </a:txBody>
                  <a:tcPr/>
                </a:tc>
                <a:tc rowSpan="4" hMerge="1">
                  <a:txBody>
                    <a:bodyPr/>
                    <a:lstStyle/>
                    <a:p>
                      <a:endParaRPr lang="en-GB"/>
                    </a:p>
                  </a:txBody>
                  <a:tcPr>
                    <a:lnT w="12700" cap="flat" cmpd="sng" algn="ctr">
                      <a:solidFill>
                        <a:schemeClr val="bg1"/>
                      </a:solidFill>
                      <a:prstDash val="solid"/>
                      <a:round/>
                      <a:headEnd type="none" w="med" len="med"/>
                      <a:tailEnd type="none" w="med" len="med"/>
                    </a:lnT>
                  </a:tcPr>
                </a:tc>
                <a:tc>
                  <a:txBody>
                    <a:bodyPr/>
                    <a:lstStyle/>
                    <a:p>
                      <a:pPr algn="ctr"/>
                      <a:r>
                        <a:rPr lang="en-GB" sz="800" b="1" dirty="0"/>
                        <a:t>Portsmouth’s opportunities</a:t>
                      </a:r>
                    </a:p>
                  </a:txBody>
                  <a:tcPr>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44550515"/>
                  </a:ext>
                </a:extLst>
              </a:tr>
              <a:tr h="192223">
                <a:tc gridSpan="3" vMerge="1">
                  <a:txBody>
                    <a:bodyPr/>
                    <a:lstStyle/>
                    <a:p>
                      <a:pPr marL="0" indent="0" algn="ctr">
                        <a:buFont typeface="Arial" panose="020B0604020202020204" pitchFamily="34" charset="0"/>
                        <a:buNone/>
                      </a:pPr>
                      <a:endParaRPr lang="en-GB" sz="700" b="1" u="none" baseline="0" dirty="0">
                        <a:solidFill>
                          <a:schemeClr val="tx1"/>
                        </a:solidFill>
                      </a:endParaRPr>
                    </a:p>
                  </a:txBody>
                  <a:tcPr>
                    <a:lnB w="12700" cap="flat" cmpd="sng" algn="ctr">
                      <a:solidFill>
                        <a:schemeClr val="bg1"/>
                      </a:solidFill>
                      <a:prstDash val="solid"/>
                      <a:round/>
                      <a:headEnd type="none" w="med" len="med"/>
                      <a:tailEnd type="none" w="med" len="med"/>
                    </a:lnB>
                    <a:solidFill>
                      <a:schemeClr val="accent1">
                        <a:lumMod val="20000"/>
                        <a:lumOff val="80000"/>
                      </a:schemeClr>
                    </a:solidFill>
                  </a:tcPr>
                </a:tc>
                <a:tc hMerge="1" vMerge="1">
                  <a:txBody>
                    <a:bodyPr/>
                    <a:lstStyle/>
                    <a:p>
                      <a:endParaRPr lang="en-GB"/>
                    </a:p>
                  </a:txBody>
                  <a:tcPr/>
                </a:tc>
                <a:tc hMerge="1" vMerge="1">
                  <a:txBody>
                    <a:bodyPr/>
                    <a:lstStyle/>
                    <a:p>
                      <a:endParaRPr lang="en-GB"/>
                    </a:p>
                  </a:txBody>
                  <a:tcPr/>
                </a:tc>
                <a:tc>
                  <a:txBody>
                    <a:bodyPr/>
                    <a:lstStyle/>
                    <a:p>
                      <a:pPr marL="0" indent="0" algn="ctr">
                        <a:buFont typeface="Arial" panose="020B0604020202020204" pitchFamily="34" charset="0"/>
                        <a:buNone/>
                      </a:pPr>
                      <a:r>
                        <a:rPr lang="en-GB" sz="700" b="1" baseline="0" dirty="0">
                          <a:solidFill>
                            <a:schemeClr val="tx1"/>
                          </a:solidFill>
                        </a:rPr>
                        <a:t>Portsmouth is changing, creating challenges and opportunities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5805621"/>
                  </a:ext>
                </a:extLst>
              </a:tr>
              <a:tr h="606242">
                <a:tc gridSpan="3" vMerge="1">
                  <a:txBody>
                    <a:bodyPr/>
                    <a:lstStyle/>
                    <a:p>
                      <a:pPr marL="0" indent="0" algn="l">
                        <a:buFont typeface="Arial" panose="020B0604020202020204" pitchFamily="34" charset="0"/>
                        <a:buNone/>
                      </a:pPr>
                      <a:endParaRPr lang="en-GB" sz="700" b="0" u="none" baseline="0" dirty="0">
                        <a:solidFill>
                          <a:schemeClr val="tx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0F8"/>
                    </a:solidFill>
                  </a:tcPr>
                </a:tc>
                <a:tc hMerge="1" vMerge="1">
                  <a:txBody>
                    <a:bodyPr/>
                    <a:lstStyle/>
                    <a:p>
                      <a:endParaRPr lang="en-GB"/>
                    </a:p>
                  </a:txBody>
                  <a:tcPr/>
                </a:tc>
                <a:tc hMerge="1"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baseline="0" dirty="0">
                          <a:solidFill>
                            <a:schemeClr val="tx1"/>
                          </a:solidFill>
                        </a:rPr>
                        <a:t>Social opportunities: </a:t>
                      </a:r>
                      <a:r>
                        <a:rPr lang="en-GB" sz="700" b="0" baseline="0" dirty="0">
                          <a:solidFill>
                            <a:schemeClr val="tx1"/>
                          </a:solidFill>
                        </a:rPr>
                        <a:t>An increasingly diverse culture:</a:t>
                      </a:r>
                    </a:p>
                    <a:p>
                      <a:pPr marL="85725" indent="-85725" algn="l">
                        <a:buFont typeface="Arial" panose="020B0604020202020204" pitchFamily="34" charset="0"/>
                        <a:buChar char="•"/>
                      </a:pPr>
                      <a:r>
                        <a:rPr lang="en-GB" sz="700" b="0" baseline="0" dirty="0">
                          <a:solidFill>
                            <a:schemeClr val="tx1"/>
                          </a:solidFill>
                        </a:rPr>
                        <a:t>Migrants and students have given Portsmouth a better cultural scene (two theatres, Guildhall)</a:t>
                      </a:r>
                    </a:p>
                    <a:p>
                      <a:pPr marL="85725" indent="-85725" algn="l">
                        <a:buFont typeface="Arial" panose="020B0604020202020204" pitchFamily="34" charset="0"/>
                        <a:buChar char="•"/>
                      </a:pPr>
                      <a:r>
                        <a:rPr lang="en-GB" sz="700" b="0" baseline="0" dirty="0">
                          <a:solidFill>
                            <a:schemeClr val="tx1"/>
                          </a:solidFill>
                        </a:rPr>
                        <a:t>Massive expansion of university attracting more students who are now 11% of Portsmouth’s population and help the economy</a:t>
                      </a:r>
                    </a:p>
                  </a:txBody>
                  <a:tcPr>
                    <a:lnT w="12700" cap="flat" cmpd="sng" algn="ctr">
                      <a:solidFill>
                        <a:schemeClr val="bg1"/>
                      </a:solidFill>
                      <a:prstDash val="solid"/>
                      <a:round/>
                      <a:headEnd type="none" w="med" len="med"/>
                      <a:tailEnd type="none" w="med" len="med"/>
                    </a:lnT>
                    <a:solidFill>
                      <a:srgbClr val="EEE0F8"/>
                    </a:solidFill>
                  </a:tcPr>
                </a:tc>
                <a:extLst>
                  <a:ext uri="{0D108BD9-81ED-4DB2-BD59-A6C34878D82A}">
                    <a16:rowId xmlns:a16="http://schemas.microsoft.com/office/drawing/2014/main" val="1199771221"/>
                  </a:ext>
                </a:extLst>
              </a:tr>
              <a:tr h="532310">
                <a:tc gridSpan="3" vMerge="1">
                  <a:txBody>
                    <a:bodyPr/>
                    <a:lstStyle/>
                    <a:p>
                      <a:pPr marL="0" indent="0" algn="l">
                        <a:buFont typeface="Arial" panose="020B0604020202020204" pitchFamily="34" charset="0"/>
                        <a:buNone/>
                      </a:pPr>
                      <a:endParaRPr lang="en-GB" sz="700" b="0" u="none" baseline="0" dirty="0">
                        <a:solidFill>
                          <a:schemeClr val="tx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0F8"/>
                    </a:solidFill>
                  </a:tcPr>
                </a:tc>
                <a:tc hMerge="1" vMerge="1">
                  <a:txBody>
                    <a:bodyPr/>
                    <a:lstStyle/>
                    <a:p>
                      <a:endParaRPr lang="en-GB"/>
                    </a:p>
                  </a:txBody>
                  <a:tcPr/>
                </a:tc>
                <a:tc hMerge="1" vMerge="1">
                  <a:txBody>
                    <a:bodyPr/>
                    <a:lstStyle/>
                    <a:p>
                      <a:endParaRPr lang="en-GB"/>
                    </a:p>
                  </a:txBody>
                  <a:tcPr/>
                </a:tc>
                <a:tc rowSpan="2">
                  <a:txBody>
                    <a:bodyPr/>
                    <a:lstStyle/>
                    <a:p>
                      <a:pPr marL="0" indent="0" algn="l">
                        <a:buFont typeface="Arial" panose="020B0604020202020204" pitchFamily="34" charset="0"/>
                        <a:buNone/>
                      </a:pPr>
                      <a:r>
                        <a:rPr lang="en-GB" sz="700" b="1" baseline="0" dirty="0">
                          <a:solidFill>
                            <a:schemeClr val="tx1"/>
                          </a:solidFill>
                        </a:rPr>
                        <a:t>Economic opportunities: </a:t>
                      </a:r>
                      <a:r>
                        <a:rPr lang="en-GB" sz="700" b="0" baseline="0" dirty="0">
                          <a:solidFill>
                            <a:schemeClr val="tx1"/>
                          </a:solidFill>
                        </a:rPr>
                        <a:t>Traditional </a:t>
                      </a:r>
                      <a:r>
                        <a:rPr lang="en-GB" sz="700" b="0" u="sng" baseline="0" dirty="0">
                          <a:solidFill>
                            <a:schemeClr val="tx1"/>
                          </a:solidFill>
                        </a:rPr>
                        <a:t>manufacturing</a:t>
                      </a:r>
                      <a:r>
                        <a:rPr lang="en-GB" sz="700" b="0" baseline="0" dirty="0">
                          <a:solidFill>
                            <a:schemeClr val="tx1"/>
                          </a:solidFill>
                        </a:rPr>
                        <a:t> industries have closed and replaced with new </a:t>
                      </a:r>
                      <a:r>
                        <a:rPr lang="en-GB" sz="700" b="0" u="sng" baseline="0" dirty="0">
                          <a:solidFill>
                            <a:schemeClr val="tx1"/>
                          </a:solidFill>
                        </a:rPr>
                        <a:t>tertiary</a:t>
                      </a:r>
                      <a:r>
                        <a:rPr lang="en-GB" sz="700" b="0" baseline="0" dirty="0">
                          <a:solidFill>
                            <a:schemeClr val="tx1"/>
                          </a:solidFill>
                        </a:rPr>
                        <a:t> and </a:t>
                      </a:r>
                      <a:r>
                        <a:rPr lang="en-GB" sz="700" b="0" u="sng" baseline="0" dirty="0">
                          <a:solidFill>
                            <a:schemeClr val="tx1"/>
                          </a:solidFill>
                        </a:rPr>
                        <a:t>quaternary</a:t>
                      </a:r>
                      <a:r>
                        <a:rPr lang="en-GB" sz="700" b="0" baseline="0" dirty="0">
                          <a:solidFill>
                            <a:schemeClr val="tx1"/>
                          </a:solidFill>
                        </a:rPr>
                        <a:t> ones:</a:t>
                      </a:r>
                    </a:p>
                    <a:p>
                      <a:pPr marL="88900" indent="-88900" algn="l">
                        <a:buFont typeface="Arial" panose="020B0604020202020204" pitchFamily="34" charset="0"/>
                        <a:buChar char="•"/>
                      </a:pPr>
                      <a:r>
                        <a:rPr lang="en-GB" sz="700" b="0" baseline="0" dirty="0">
                          <a:solidFill>
                            <a:schemeClr val="tx1"/>
                          </a:solidFill>
                        </a:rPr>
                        <a:t>Portsmouth is the UK home to IBM (servers), EADS Astrium (satellites). These were attracted by location, transport connections, existing naval technology and quality of tech graduates from the University of Portsmouth</a:t>
                      </a:r>
                    </a:p>
                    <a:p>
                      <a:pPr marL="88900" indent="-88900" algn="l">
                        <a:buFont typeface="Arial" panose="020B0604020202020204" pitchFamily="34" charset="0"/>
                        <a:buChar char="•"/>
                      </a:pPr>
                      <a:r>
                        <a:rPr lang="en-GB" sz="700" b="0" baseline="0" dirty="0">
                          <a:solidFill>
                            <a:schemeClr val="tx1"/>
                          </a:solidFill>
                        </a:rPr>
                        <a:t>New shopping centre of Gunwharf Quays with 1000 jobs</a:t>
                      </a:r>
                    </a:p>
                  </a:txBody>
                  <a:tcPr>
                    <a:solidFill>
                      <a:schemeClr val="accent1">
                        <a:lumMod val="20000"/>
                        <a:lumOff val="80000"/>
                      </a:schemeClr>
                    </a:solidFill>
                  </a:tcPr>
                </a:tc>
                <a:extLst>
                  <a:ext uri="{0D108BD9-81ED-4DB2-BD59-A6C34878D82A}">
                    <a16:rowId xmlns:a16="http://schemas.microsoft.com/office/drawing/2014/main" val="2579722923"/>
                  </a:ext>
                </a:extLst>
              </a:tr>
              <a:tr h="280941">
                <a:tc rowSpan="2"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u="none" baseline="0" dirty="0">
                          <a:solidFill>
                            <a:schemeClr val="tx1"/>
                          </a:solidFill>
                        </a:rPr>
                        <a:t>Effects of migration:</a:t>
                      </a:r>
                      <a:endParaRPr lang="en-GB" sz="700" b="1" u="none" dirty="0">
                        <a:solidFill>
                          <a:schemeClr val="tx1"/>
                        </a:solidFill>
                      </a:endParaRPr>
                    </a:p>
                    <a:p>
                      <a:pPr marL="87313" indent="-87313">
                        <a:buClr>
                          <a:srgbClr val="00B050"/>
                        </a:buClr>
                        <a:buSzPct val="110000"/>
                        <a:buFont typeface="Wingdings" panose="05000000000000000000" pitchFamily="2" charset="2"/>
                        <a:buChar char="ü"/>
                      </a:pPr>
                      <a:r>
                        <a:rPr lang="en-GB" sz="700" dirty="0"/>
                        <a:t>Increased productivity</a:t>
                      </a:r>
                      <a:r>
                        <a:rPr lang="en-GB" sz="700" baseline="0" dirty="0"/>
                        <a:t> in hospitality, manufacturing, retail and health, as</a:t>
                      </a:r>
                      <a:r>
                        <a:rPr lang="en-GB" sz="700" dirty="0"/>
                        <a:t> migrants are hard-working</a:t>
                      </a:r>
                    </a:p>
                    <a:p>
                      <a:pPr marL="87313" indent="-87313">
                        <a:buClr>
                          <a:srgbClr val="00B050"/>
                        </a:buClr>
                        <a:buSzPct val="110000"/>
                        <a:buFont typeface="Wingdings" panose="05000000000000000000" pitchFamily="2" charset="2"/>
                        <a:buChar char="ü"/>
                      </a:pPr>
                      <a:r>
                        <a:rPr lang="en-GB" sz="700" dirty="0"/>
                        <a:t>Cultural enrichment,</a:t>
                      </a:r>
                      <a:r>
                        <a:rPr lang="en-GB" sz="700" baseline="0" dirty="0"/>
                        <a:t> e.g. Chinese New Year festival</a:t>
                      </a:r>
                      <a:endParaRPr lang="en-GB" sz="700" dirty="0"/>
                    </a:p>
                    <a:p>
                      <a:pPr marL="87313" indent="-87313">
                        <a:buClr>
                          <a:srgbClr val="00B050"/>
                        </a:buClr>
                        <a:buSzPct val="110000"/>
                        <a:buFont typeface="Wingdings" panose="05000000000000000000" pitchFamily="2" charset="2"/>
                        <a:buChar char="ü"/>
                      </a:pPr>
                      <a:r>
                        <a:rPr lang="en-GB" sz="700" dirty="0"/>
                        <a:t>Youth to balance</a:t>
                      </a:r>
                      <a:r>
                        <a:rPr lang="en-GB" sz="700" baseline="0" dirty="0"/>
                        <a:t> </a:t>
                      </a:r>
                      <a:r>
                        <a:rPr lang="en-GB" sz="700" dirty="0"/>
                        <a:t>the locally ageing population</a:t>
                      </a:r>
                    </a:p>
                    <a:p>
                      <a:pPr marL="88900" indent="-88900">
                        <a:buClr>
                          <a:srgbClr val="00B050"/>
                        </a:buClr>
                        <a:buSzPct val="120000"/>
                        <a:buFontTx/>
                        <a:buBlip>
                          <a:blip r:embed="rId2"/>
                        </a:buBlip>
                      </a:pPr>
                      <a:r>
                        <a:rPr lang="en-GB" sz="700" b="0" baseline="0" dirty="0"/>
                        <a:t>Some cost of integrating children at school</a:t>
                      </a:r>
                    </a:p>
                    <a:p>
                      <a:pPr marL="88900" indent="-88900">
                        <a:buClr>
                          <a:srgbClr val="00B050"/>
                        </a:buClr>
                        <a:buSzPct val="120000"/>
                        <a:buFontTx/>
                        <a:buBlip>
                          <a:blip r:embed="rId2"/>
                        </a:buBlip>
                      </a:pPr>
                      <a:r>
                        <a:rPr lang="en-GB" sz="700" b="0" baseline="0" dirty="0"/>
                        <a:t>Some extra pressure on housing and services</a:t>
                      </a:r>
                    </a:p>
                    <a:p>
                      <a:pPr marL="88900" indent="-88900">
                        <a:buClr>
                          <a:srgbClr val="00B050"/>
                        </a:buClr>
                        <a:buSzPct val="120000"/>
                        <a:buFontTx/>
                        <a:buBlip>
                          <a:blip r:embed="rId2"/>
                        </a:buBlip>
                      </a:pPr>
                      <a:r>
                        <a:rPr lang="en-GB" sz="700" b="0" baseline="0" dirty="0"/>
                        <a:t>Social divide between students and locals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rowSpan="2" hMerge="1">
                  <a:txBody>
                    <a:bodyPr/>
                    <a:lstStyle/>
                    <a:p>
                      <a:endParaRPr lang="en-GB"/>
                    </a:p>
                  </a:txBody>
                  <a:tcPr/>
                </a:tc>
                <a:tc rowSpan="2" hMerge="1">
                  <a:txBody>
                    <a:bodyPr/>
                    <a:lstStyle/>
                    <a:p>
                      <a:endParaRPr lang="en-GB"/>
                    </a:p>
                  </a:txBody>
                  <a:tcPr/>
                </a:tc>
                <a:tc vMerge="1">
                  <a:txBody>
                    <a:bodyPr/>
                    <a:lstStyle/>
                    <a:p>
                      <a:endParaRPr lang="en-GB"/>
                    </a:p>
                  </a:txBody>
                  <a:tcPr/>
                </a:tc>
                <a:extLst>
                  <a:ext uri="{0D108BD9-81ED-4DB2-BD59-A6C34878D82A}">
                    <a16:rowId xmlns:a16="http://schemas.microsoft.com/office/drawing/2014/main" val="2017011432"/>
                  </a:ext>
                </a:extLst>
              </a:tr>
              <a:tr h="635814">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rowSpan="2">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baseline="0" dirty="0">
                          <a:solidFill>
                            <a:schemeClr val="tx1"/>
                          </a:solidFill>
                        </a:rPr>
                        <a:t>Environmental opportunities: </a:t>
                      </a:r>
                      <a:r>
                        <a:rPr lang="en-GB" sz="700" b="0" baseline="0" dirty="0">
                          <a:solidFill>
                            <a:schemeClr val="tx1"/>
                          </a:solidFill>
                        </a:rPr>
                        <a:t>These improve the city:</a:t>
                      </a:r>
                    </a:p>
                    <a:p>
                      <a:pPr marL="88900" marR="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baseline="0" dirty="0">
                          <a:solidFill>
                            <a:schemeClr val="tx1"/>
                          </a:solidFill>
                        </a:rPr>
                        <a:t>Improved public transport: park and ride from </a:t>
                      </a:r>
                      <a:r>
                        <a:rPr lang="en-GB" sz="700" b="0" baseline="0" dirty="0" err="1">
                          <a:solidFill>
                            <a:schemeClr val="tx1"/>
                          </a:solidFill>
                        </a:rPr>
                        <a:t>Tipner</a:t>
                      </a:r>
                      <a:r>
                        <a:rPr lang="en-GB" sz="700" b="0" baseline="0" dirty="0">
                          <a:solidFill>
                            <a:schemeClr val="tx1"/>
                          </a:solidFill>
                        </a:rPr>
                        <a:t> on the M275; ‘smart’ buses; The Hard interchange was redeveloped</a:t>
                      </a:r>
                    </a:p>
                    <a:p>
                      <a:pPr marL="88900" marR="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baseline="0" dirty="0">
                          <a:solidFill>
                            <a:schemeClr val="tx1"/>
                          </a:solidFill>
                        </a:rPr>
                        <a:t>Improved SSSIs: </a:t>
                      </a:r>
                      <a:r>
                        <a:rPr lang="en-GB" sz="700" b="0" baseline="0" dirty="0" err="1">
                          <a:solidFill>
                            <a:schemeClr val="tx1"/>
                          </a:solidFill>
                        </a:rPr>
                        <a:t>Hilsea</a:t>
                      </a:r>
                      <a:r>
                        <a:rPr lang="en-GB" sz="700" b="0" baseline="0" dirty="0">
                          <a:solidFill>
                            <a:schemeClr val="tx1"/>
                          </a:solidFill>
                        </a:rPr>
                        <a:t> Lines (hedgerows, woodlands) protected by wardens and information boards; old sea defences (which cause </a:t>
                      </a:r>
                      <a:r>
                        <a:rPr lang="en-GB" sz="700" b="0" u="sng" baseline="0" dirty="0">
                          <a:solidFill>
                            <a:schemeClr val="tx1"/>
                          </a:solidFill>
                        </a:rPr>
                        <a:t>saltmarsh squeeze</a:t>
                      </a:r>
                      <a:r>
                        <a:rPr lang="en-GB" sz="700" b="0" baseline="0" dirty="0">
                          <a:solidFill>
                            <a:schemeClr val="tx1"/>
                          </a:solidFill>
                        </a:rPr>
                        <a:t>) removed alongside Langstone and Portsmouth Harbour saltmarshes and mudflats</a:t>
                      </a:r>
                      <a:endParaRPr lang="en-GB" sz="3600" dirty="0"/>
                    </a:p>
                  </a:txBody>
                  <a:tcPr>
                    <a:solidFill>
                      <a:srgbClr val="EEE0F8"/>
                    </a:solidFill>
                  </a:tcPr>
                </a:tc>
                <a:extLst>
                  <a:ext uri="{0D108BD9-81ED-4DB2-BD59-A6C34878D82A}">
                    <a16:rowId xmlns:a16="http://schemas.microsoft.com/office/drawing/2014/main" val="2008872075"/>
                  </a:ext>
                </a:extLst>
              </a:tr>
              <a:tr h="207009">
                <a:tc gridSpan="3">
                  <a:txBody>
                    <a:bodyPr/>
                    <a:lstStyle/>
                    <a:p>
                      <a:pPr marL="0" indent="0" algn="ctr">
                        <a:buClr>
                          <a:srgbClr val="00B050"/>
                        </a:buClr>
                        <a:buSzPct val="120000"/>
                        <a:buFontTx/>
                        <a:buNone/>
                      </a:pPr>
                      <a:r>
                        <a:rPr lang="en-GB" sz="800" b="1" dirty="0">
                          <a:solidFill>
                            <a:schemeClr val="tx1"/>
                          </a:solidFill>
                        </a:rPr>
                        <a:t>Portsmouth’s challenges</a:t>
                      </a:r>
                      <a:endParaRPr lang="en-GB" sz="800" b="0" baseline="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hMerge="1">
                  <a:txBody>
                    <a:bodyPr/>
                    <a:lstStyle/>
                    <a:p>
                      <a:endParaRPr lang="en-GB"/>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2828399049"/>
                  </a:ext>
                </a:extLst>
              </a:tr>
              <a:tr h="207009">
                <a:tc rowSpan="3">
                  <a:txBody>
                    <a:bodyPr/>
                    <a:lstStyle/>
                    <a:p>
                      <a:pPr marL="0" indent="0" algn="l">
                        <a:buFont typeface="Arial" panose="020B0604020202020204" pitchFamily="34" charset="0"/>
                        <a:buNone/>
                      </a:pPr>
                      <a:r>
                        <a:rPr lang="en-GB" sz="700" b="1" dirty="0">
                          <a:solidFill>
                            <a:schemeClr val="tx1"/>
                          </a:solidFill>
                        </a:rPr>
                        <a:t>Social challenges:</a:t>
                      </a:r>
                    </a:p>
                    <a:p>
                      <a:pPr marL="87313" indent="-87313" algn="l">
                        <a:buFont typeface="Arial" panose="020B0604020202020204" pitchFamily="34" charset="0"/>
                        <a:buChar char="•"/>
                      </a:pPr>
                      <a:r>
                        <a:rPr lang="en-GB" sz="700" b="0" u="sng" dirty="0">
                          <a:solidFill>
                            <a:schemeClr val="tx1"/>
                          </a:solidFill>
                        </a:rPr>
                        <a:t>Social inequality</a:t>
                      </a:r>
                      <a:r>
                        <a:rPr lang="en-GB" sz="700" b="0" u="none" baseline="0" dirty="0">
                          <a:solidFill>
                            <a:schemeClr val="tx1"/>
                          </a:solidFill>
                        </a:rPr>
                        <a:t> is when people</a:t>
                      </a:r>
                      <a:r>
                        <a:rPr lang="en-GB" sz="700" b="0" u="none" dirty="0">
                          <a:solidFill>
                            <a:schemeClr val="tx1"/>
                          </a:solidFill>
                        </a:rPr>
                        <a:t> have</a:t>
                      </a:r>
                      <a:r>
                        <a:rPr lang="en-GB" sz="700" b="0" u="none" baseline="0" dirty="0">
                          <a:solidFill>
                            <a:schemeClr val="tx1"/>
                          </a:solidFill>
                        </a:rPr>
                        <a:t> unequal, unfair access to health, housing and education.</a:t>
                      </a:r>
                    </a:p>
                    <a:p>
                      <a:pPr marL="87313" indent="-87313" algn="l">
                        <a:buFont typeface="Arial" panose="020B0604020202020204" pitchFamily="34" charset="0"/>
                        <a:buChar char="•"/>
                      </a:pPr>
                      <a:r>
                        <a:rPr lang="en-GB" sz="700" b="0" u="sng" baseline="0" dirty="0">
                          <a:solidFill>
                            <a:schemeClr val="tx1"/>
                          </a:solidFill>
                        </a:rPr>
                        <a:t>Social </a:t>
                      </a:r>
                      <a:r>
                        <a:rPr lang="en-GB" sz="700" b="0" u="sng" baseline="0" dirty="0" err="1">
                          <a:solidFill>
                            <a:schemeClr val="tx1"/>
                          </a:solidFill>
                        </a:rPr>
                        <a:t>depriv-ation</a:t>
                      </a:r>
                      <a:r>
                        <a:rPr lang="en-GB" sz="700" b="0" u="none" baseline="0" dirty="0">
                          <a:solidFill>
                            <a:schemeClr val="tx1"/>
                          </a:solidFill>
                        </a:rPr>
                        <a:t> is when people don’t have their basic needs met such as a good diet</a:t>
                      </a:r>
                      <a:endParaRPr lang="en-GB" sz="700" b="0" u="none" dirty="0">
                        <a:solidFill>
                          <a:schemeClr val="tx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0F8"/>
                    </a:solidFill>
                  </a:tcPr>
                </a:tc>
                <a:tc rowSpan="2" gridSpan="2">
                  <a:txBody>
                    <a:bodyPr/>
                    <a:lstStyle/>
                    <a:p>
                      <a:pPr marL="0" indent="0" algn="l">
                        <a:buFont typeface="Arial" panose="020B0604020202020204" pitchFamily="34" charset="0"/>
                        <a:buNone/>
                      </a:pPr>
                      <a:r>
                        <a:rPr lang="en-GB" sz="700" b="1" dirty="0">
                          <a:solidFill>
                            <a:schemeClr val="tx1"/>
                          </a:solidFill>
                        </a:rPr>
                        <a:t>Two contrasting areas:</a:t>
                      </a:r>
                    </a:p>
                    <a:p>
                      <a:pPr marL="0" indent="0" algn="l">
                        <a:buFont typeface="Arial" panose="020B0604020202020204" pitchFamily="34" charset="0"/>
                        <a:buNone/>
                      </a:pPr>
                      <a:r>
                        <a:rPr lang="en-GB" sz="700" b="1" dirty="0">
                          <a:solidFill>
                            <a:schemeClr val="tx1"/>
                          </a:solidFill>
                        </a:rPr>
                        <a:t>1. Fratton </a:t>
                      </a:r>
                      <a:r>
                        <a:rPr lang="en-GB" sz="700" b="0" dirty="0">
                          <a:solidFill>
                            <a:schemeClr val="tx1"/>
                          </a:solidFill>
                        </a:rPr>
                        <a:t>– an</a:t>
                      </a:r>
                      <a:r>
                        <a:rPr lang="en-GB" sz="700" b="0" baseline="0" dirty="0">
                          <a:solidFill>
                            <a:schemeClr val="tx1"/>
                          </a:solidFill>
                        </a:rPr>
                        <a:t> </a:t>
                      </a:r>
                      <a:r>
                        <a:rPr lang="en-GB" sz="700" b="0" u="sng" baseline="0" dirty="0">
                          <a:solidFill>
                            <a:schemeClr val="tx1"/>
                          </a:solidFill>
                        </a:rPr>
                        <a:t>i</a:t>
                      </a:r>
                      <a:r>
                        <a:rPr lang="en-GB" sz="700" b="0" u="sng" dirty="0">
                          <a:solidFill>
                            <a:schemeClr val="tx1"/>
                          </a:solidFill>
                        </a:rPr>
                        <a:t>nner city</a:t>
                      </a:r>
                      <a:r>
                        <a:rPr lang="en-GB" sz="700" b="0" dirty="0">
                          <a:solidFill>
                            <a:schemeClr val="tx1"/>
                          </a:solidFill>
                        </a:rPr>
                        <a:t> area</a:t>
                      </a:r>
                    </a:p>
                    <a:p>
                      <a:pPr marL="87313" indent="-87313" algn="l">
                        <a:buFont typeface="Arial" panose="020B0604020202020204" pitchFamily="34" charset="0"/>
                        <a:buChar char="•"/>
                      </a:pPr>
                      <a:r>
                        <a:rPr lang="en-GB" sz="700" b="0" dirty="0">
                          <a:solidFill>
                            <a:schemeClr val="tx1"/>
                          </a:solidFill>
                        </a:rPr>
                        <a:t>Low educational attainment</a:t>
                      </a:r>
                    </a:p>
                    <a:p>
                      <a:pPr marL="87313" indent="-87313" algn="l">
                        <a:buFont typeface="Arial" panose="020B0604020202020204" pitchFamily="34" charset="0"/>
                        <a:buChar char="•"/>
                      </a:pPr>
                      <a:r>
                        <a:rPr lang="en-GB" sz="700" b="0" dirty="0">
                          <a:solidFill>
                            <a:schemeClr val="tx1"/>
                          </a:solidFill>
                        </a:rPr>
                        <a:t>High crime</a:t>
                      </a:r>
                      <a:r>
                        <a:rPr lang="en-GB" sz="700" b="0" baseline="0" dirty="0">
                          <a:solidFill>
                            <a:schemeClr val="tx1"/>
                          </a:solidFill>
                        </a:rPr>
                        <a:t> rate</a:t>
                      </a:r>
                    </a:p>
                    <a:p>
                      <a:pPr marL="87313" indent="-87313" algn="l">
                        <a:buFont typeface="Arial" panose="020B0604020202020204" pitchFamily="34" charset="0"/>
                        <a:buChar char="•"/>
                      </a:pPr>
                      <a:r>
                        <a:rPr lang="en-GB" sz="700" b="0" baseline="0" dirty="0">
                          <a:solidFill>
                            <a:schemeClr val="tx1"/>
                          </a:solidFill>
                        </a:rPr>
                        <a:t>Low life expectancy (77)</a:t>
                      </a:r>
                    </a:p>
                    <a:p>
                      <a:pPr marL="87313" indent="-87313" algn="l">
                        <a:buFont typeface="Arial" panose="020B0604020202020204" pitchFamily="34" charset="0"/>
                        <a:buChar char="•"/>
                      </a:pPr>
                      <a:r>
                        <a:rPr lang="en-GB" sz="700" b="0" baseline="0" dirty="0">
                          <a:solidFill>
                            <a:schemeClr val="tx1"/>
                          </a:solidFill>
                        </a:rPr>
                        <a:t>29% youth unemployment</a:t>
                      </a:r>
                    </a:p>
                  </a:txBody>
                  <a:tcPr>
                    <a:solidFill>
                      <a:schemeClr val="accent1">
                        <a:lumMod val="20000"/>
                        <a:lumOff val="80000"/>
                      </a:schemeClr>
                    </a:solidFill>
                  </a:tcPr>
                </a:tc>
                <a:tc rowSpan="2" hMerge="1">
                  <a:txBody>
                    <a:bodyPr/>
                    <a:lstStyle/>
                    <a:p>
                      <a:endParaRPr lang="en-GB"/>
                    </a:p>
                  </a:txBody>
                  <a:tcPr/>
                </a:tc>
                <a:tc>
                  <a:txBody>
                    <a:bodyPr/>
                    <a:lstStyle/>
                    <a:p>
                      <a:pPr algn="l"/>
                      <a:r>
                        <a:rPr lang="en-GB" sz="800" b="1" dirty="0"/>
                        <a:t>Example of regeneration: Gunwharf Quays</a:t>
                      </a:r>
                    </a:p>
                  </a:txBody>
                  <a:tcPr>
                    <a:solidFill>
                      <a:schemeClr val="accent1">
                        <a:lumMod val="40000"/>
                        <a:lumOff val="60000"/>
                      </a:schemeClr>
                    </a:solidFill>
                  </a:tcPr>
                </a:tc>
                <a:extLst>
                  <a:ext uri="{0D108BD9-81ED-4DB2-BD59-A6C34878D82A}">
                    <a16:rowId xmlns:a16="http://schemas.microsoft.com/office/drawing/2014/main" val="1470678314"/>
                  </a:ext>
                </a:extLst>
              </a:tr>
              <a:tr h="502737">
                <a:tc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dirty="0"/>
                        <a:t>The</a:t>
                      </a:r>
                      <a:r>
                        <a:rPr lang="en-GB" sz="700" b="1" baseline="0" dirty="0"/>
                        <a:t> need for regeneration</a:t>
                      </a:r>
                      <a:r>
                        <a:rPr lang="en-GB" sz="700" b="0" baseline="0" dirty="0"/>
                        <a:t>:</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dirty="0"/>
                        <a:t>Huge derelict navy base for weapons testing (HMS Vernon)</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dirty="0"/>
                        <a:t>Prime waterfront location and a central location close                 to bus terminal (The Hard), railway station and ferries</a:t>
                      </a:r>
                    </a:p>
                  </a:txBody>
                  <a:tcPr/>
                </a:tc>
                <a:extLst>
                  <a:ext uri="{0D108BD9-81ED-4DB2-BD59-A6C34878D82A}">
                    <a16:rowId xmlns:a16="http://schemas.microsoft.com/office/drawing/2014/main" val="173937990"/>
                  </a:ext>
                </a:extLst>
              </a:tr>
              <a:tr h="724533">
                <a:tc vMerge="1">
                  <a:txBody>
                    <a:bodyPr/>
                    <a:lstStyle/>
                    <a:p>
                      <a:endParaRPr lang="en-GB"/>
                    </a:p>
                  </a:txBody>
                  <a:tcPr/>
                </a:tc>
                <a:tc gridSpan="2">
                  <a:txBody>
                    <a:bodyPr/>
                    <a:lstStyle/>
                    <a:p>
                      <a:pPr marL="0" indent="0" algn="l">
                        <a:buFont typeface="Arial" panose="020B0604020202020204" pitchFamily="34" charset="0"/>
                        <a:buNone/>
                      </a:pPr>
                      <a:r>
                        <a:rPr lang="en-GB" sz="700" b="1" baseline="0" dirty="0">
                          <a:solidFill>
                            <a:schemeClr val="tx1"/>
                          </a:solidFill>
                        </a:rPr>
                        <a:t>2. </a:t>
                      </a:r>
                      <a:r>
                        <a:rPr lang="en-GB" sz="700" b="1" baseline="0" dirty="0" err="1">
                          <a:solidFill>
                            <a:schemeClr val="tx1"/>
                          </a:solidFill>
                        </a:rPr>
                        <a:t>Farlington</a:t>
                      </a:r>
                      <a:r>
                        <a:rPr lang="en-GB" sz="700" b="1" baseline="0" dirty="0">
                          <a:solidFill>
                            <a:schemeClr val="tx1"/>
                          </a:solidFill>
                        </a:rPr>
                        <a:t> </a:t>
                      </a:r>
                      <a:r>
                        <a:rPr lang="en-GB" sz="700" b="0" baseline="0" dirty="0">
                          <a:solidFill>
                            <a:schemeClr val="tx1"/>
                          </a:solidFill>
                        </a:rPr>
                        <a:t>– a </a:t>
                      </a:r>
                      <a:r>
                        <a:rPr lang="en-GB" sz="700" b="0" u="sng" baseline="0" dirty="0">
                          <a:solidFill>
                            <a:schemeClr val="tx1"/>
                          </a:solidFill>
                        </a:rPr>
                        <a:t>suburban</a:t>
                      </a:r>
                      <a:r>
                        <a:rPr lang="en-GB" sz="700" b="0" baseline="0" dirty="0">
                          <a:solidFill>
                            <a:schemeClr val="tx1"/>
                          </a:solidFill>
                        </a:rPr>
                        <a:t> area on the </a:t>
                      </a:r>
                      <a:r>
                        <a:rPr lang="en-GB" sz="700" b="0" u="sng" baseline="0" dirty="0">
                          <a:solidFill>
                            <a:schemeClr val="tx1"/>
                          </a:solidFill>
                        </a:rPr>
                        <a:t>rural-urban fringe</a:t>
                      </a:r>
                    </a:p>
                    <a:p>
                      <a:pPr marL="87313" indent="-87313" algn="l">
                        <a:buFont typeface="Arial" panose="020B0604020202020204" pitchFamily="34" charset="0"/>
                        <a:buChar char="•"/>
                      </a:pPr>
                      <a:r>
                        <a:rPr lang="en-GB" sz="700" b="0" dirty="0">
                          <a:solidFill>
                            <a:schemeClr val="tx1"/>
                          </a:solidFill>
                        </a:rPr>
                        <a:t>High educational attainment</a:t>
                      </a:r>
                    </a:p>
                    <a:p>
                      <a:pPr marL="87313" indent="-87313" algn="l">
                        <a:buFont typeface="Arial" panose="020B0604020202020204" pitchFamily="34" charset="0"/>
                        <a:buChar char="•"/>
                      </a:pPr>
                      <a:r>
                        <a:rPr lang="en-GB" sz="700" b="0" dirty="0">
                          <a:solidFill>
                            <a:schemeClr val="tx1"/>
                          </a:solidFill>
                        </a:rPr>
                        <a:t>Low crime</a:t>
                      </a:r>
                      <a:r>
                        <a:rPr lang="en-GB" sz="700" b="0" baseline="0" dirty="0">
                          <a:solidFill>
                            <a:schemeClr val="tx1"/>
                          </a:solidFill>
                        </a:rPr>
                        <a:t> rate</a:t>
                      </a:r>
                    </a:p>
                    <a:p>
                      <a:pPr marL="87313" indent="-87313" algn="l">
                        <a:buFont typeface="Arial" panose="020B0604020202020204" pitchFamily="34" charset="0"/>
                        <a:buChar char="•"/>
                      </a:pPr>
                      <a:r>
                        <a:rPr lang="en-GB" sz="700" b="0" baseline="0" dirty="0">
                          <a:solidFill>
                            <a:schemeClr val="tx1"/>
                          </a:solidFill>
                        </a:rPr>
                        <a:t>High life expectancy (83)</a:t>
                      </a:r>
                    </a:p>
                    <a:p>
                      <a:pPr marL="87313" indent="-87313" algn="l">
                        <a:buFont typeface="Arial" panose="020B0604020202020204" pitchFamily="34" charset="0"/>
                        <a:buChar char="•"/>
                      </a:pPr>
                      <a:r>
                        <a:rPr lang="en-GB" sz="700" b="0" baseline="0" dirty="0">
                          <a:solidFill>
                            <a:schemeClr val="tx1"/>
                          </a:solidFill>
                        </a:rPr>
                        <a:t>3% total unemployment</a:t>
                      </a:r>
                      <a:endParaRPr lang="en-GB" sz="700" b="1" dirty="0">
                        <a:solidFill>
                          <a:schemeClr val="tx1"/>
                        </a:solidFill>
                      </a:endParaRPr>
                    </a:p>
                  </a:txBody>
                  <a:tcPr>
                    <a:solidFill>
                      <a:srgbClr val="EEE0F8"/>
                    </a:solidFill>
                  </a:tcPr>
                </a:tc>
                <a:tc hMerge="1">
                  <a:txBody>
                    <a:bodyPr/>
                    <a:lstStyle/>
                    <a:p>
                      <a:endParaRPr lang="en-GB"/>
                    </a:p>
                  </a:txBody>
                  <a:tcPr/>
                </a:tc>
                <a:tc>
                  <a:txBody>
                    <a:bodyPr/>
                    <a:lstStyle/>
                    <a:p>
                      <a:r>
                        <a:rPr lang="en-GB" sz="700" b="1" dirty="0"/>
                        <a:t>The</a:t>
                      </a:r>
                      <a:r>
                        <a:rPr lang="en-GB" sz="700" b="1" baseline="0" dirty="0"/>
                        <a:t> regeneration</a:t>
                      </a:r>
                      <a:r>
                        <a:rPr lang="en-GB" sz="700" b="0" baseline="0" dirty="0"/>
                        <a:t>:</a:t>
                      </a:r>
                      <a:endParaRPr lang="en-GB" dirty="0"/>
                    </a:p>
                    <a:p>
                      <a:pPr marL="88900" marR="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baseline="0" dirty="0"/>
                        <a:t>A </a:t>
                      </a:r>
                      <a:r>
                        <a:rPr lang="en-GB" sz="700" b="0" u="sng" baseline="0" dirty="0"/>
                        <a:t>mixed-use</a:t>
                      </a:r>
                      <a:r>
                        <a:rPr lang="en-GB" sz="700" b="0" baseline="0" dirty="0"/>
                        <a:t> development: residential area separated by               a waterway from a leisure and retail area (outlet shops, cinema)</a:t>
                      </a:r>
                    </a:p>
                    <a:p>
                      <a:pPr marL="88900" marR="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baseline="0" dirty="0"/>
                        <a:t>Landmark Spinnaker Tower (170m tall) and ‘Lipstick Tower’ flats</a:t>
                      </a:r>
                    </a:p>
                    <a:p>
                      <a:pPr marL="88900" marR="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baseline="0" dirty="0"/>
                        <a:t>Historic ‘Listed’ buildings such as Vulcan Building re-used </a:t>
                      </a:r>
                    </a:p>
                    <a:p>
                      <a:pPr marL="88900" marR="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baseline="0" dirty="0"/>
                        <a:t>Design mostly in redbrick to blend with city</a:t>
                      </a:r>
                    </a:p>
                  </a:txBody>
                  <a:tcPr>
                    <a:solidFill>
                      <a:schemeClr val="accent1">
                        <a:lumMod val="20000"/>
                        <a:lumOff val="80000"/>
                      </a:schemeClr>
                    </a:solidFill>
                  </a:tcPr>
                </a:tc>
                <a:extLst>
                  <a:ext uri="{0D108BD9-81ED-4DB2-BD59-A6C34878D82A}">
                    <a16:rowId xmlns:a16="http://schemas.microsoft.com/office/drawing/2014/main" val="1047952262"/>
                  </a:ext>
                </a:extLst>
              </a:tr>
              <a:tr h="787124">
                <a:tc gridSpan="3">
                  <a:txBody>
                    <a:bodyPr/>
                    <a:lstStyle/>
                    <a:p>
                      <a:pPr marL="0" indent="0" algn="l">
                        <a:lnSpc>
                          <a:spcPct val="95000"/>
                        </a:lnSpc>
                        <a:buFont typeface="Arial" panose="020B0604020202020204" pitchFamily="34" charset="0"/>
                        <a:buNone/>
                      </a:pPr>
                      <a:r>
                        <a:rPr lang="en-GB" sz="700" b="1" baseline="0" dirty="0">
                          <a:solidFill>
                            <a:schemeClr val="tx1"/>
                          </a:solidFill>
                        </a:rPr>
                        <a:t>Environmental challenges: </a:t>
                      </a:r>
                      <a:r>
                        <a:rPr lang="en-GB" sz="700" b="0" baseline="0" dirty="0">
                          <a:solidFill>
                            <a:schemeClr val="tx1"/>
                          </a:solidFill>
                        </a:rPr>
                        <a:t>Economic changes have created problems for the environment:</a:t>
                      </a:r>
                    </a:p>
                    <a:p>
                      <a:pPr marL="87313" indent="-87313" algn="l">
                        <a:lnSpc>
                          <a:spcPct val="95000"/>
                        </a:lnSpc>
                        <a:buFont typeface="Arial" panose="020B0604020202020204" pitchFamily="34" charset="0"/>
                        <a:buChar char="•"/>
                      </a:pPr>
                      <a:r>
                        <a:rPr lang="en-GB" sz="700" b="0" baseline="0" dirty="0">
                          <a:solidFill>
                            <a:schemeClr val="tx1"/>
                          </a:solidFill>
                        </a:rPr>
                        <a:t>No </a:t>
                      </a:r>
                      <a:r>
                        <a:rPr lang="en-GB" sz="700" b="0" u="sng" baseline="0" dirty="0">
                          <a:solidFill>
                            <a:schemeClr val="tx1"/>
                          </a:solidFill>
                        </a:rPr>
                        <a:t>Integrated Transport System</a:t>
                      </a:r>
                      <a:r>
                        <a:rPr lang="en-GB" sz="700" b="0" baseline="0" dirty="0">
                          <a:solidFill>
                            <a:schemeClr val="tx1"/>
                          </a:solidFill>
                        </a:rPr>
                        <a:t> linking rail and bus</a:t>
                      </a:r>
                    </a:p>
                    <a:p>
                      <a:pPr marL="87313" indent="-87313" algn="l">
                        <a:lnSpc>
                          <a:spcPct val="95000"/>
                        </a:lnSpc>
                        <a:buFont typeface="Arial" panose="020B0604020202020204" pitchFamily="34" charset="0"/>
                        <a:buChar char="•"/>
                      </a:pPr>
                      <a:r>
                        <a:rPr lang="en-GB" sz="700" b="0" u="sng" baseline="0" dirty="0">
                          <a:solidFill>
                            <a:schemeClr val="tx1"/>
                          </a:solidFill>
                        </a:rPr>
                        <a:t>Saltmarsh squeeze </a:t>
                      </a:r>
                      <a:r>
                        <a:rPr lang="en-GB" sz="700" b="0" baseline="0" dirty="0">
                          <a:solidFill>
                            <a:schemeClr val="tx1"/>
                          </a:solidFill>
                        </a:rPr>
                        <a:t>around the harbours</a:t>
                      </a:r>
                    </a:p>
                    <a:p>
                      <a:pPr marL="87313" indent="-87313" algn="l">
                        <a:lnSpc>
                          <a:spcPct val="95000"/>
                        </a:lnSpc>
                        <a:buFont typeface="Arial" panose="020B0604020202020204" pitchFamily="34" charset="0"/>
                        <a:buChar char="•"/>
                      </a:pPr>
                      <a:r>
                        <a:rPr lang="en-GB" sz="700" b="0" baseline="0" dirty="0">
                          <a:solidFill>
                            <a:schemeClr val="tx1"/>
                          </a:solidFill>
                        </a:rPr>
                        <a:t>Little recycling and green energy (except Gunwharf)</a:t>
                      </a:r>
                    </a:p>
                    <a:p>
                      <a:pPr marL="87313" indent="-87313" algn="l">
                        <a:lnSpc>
                          <a:spcPct val="95000"/>
                        </a:lnSpc>
                        <a:buFont typeface="Arial" panose="020B0604020202020204" pitchFamily="34" charset="0"/>
                        <a:buChar char="•"/>
                      </a:pPr>
                      <a:r>
                        <a:rPr lang="en-GB" sz="700" b="0" u="none" baseline="0" dirty="0">
                          <a:solidFill>
                            <a:schemeClr val="tx1"/>
                          </a:solidFill>
                        </a:rPr>
                        <a:t>Some of the </a:t>
                      </a:r>
                      <a:r>
                        <a:rPr lang="en-GB" sz="700" b="0" u="sng" baseline="0" dirty="0">
                          <a:solidFill>
                            <a:schemeClr val="tx1"/>
                          </a:solidFill>
                        </a:rPr>
                        <a:t>rural-urban fringe</a:t>
                      </a:r>
                      <a:r>
                        <a:rPr lang="en-GB" sz="700" b="0" baseline="0" dirty="0">
                          <a:solidFill>
                            <a:schemeClr val="tx1"/>
                          </a:solidFill>
                        </a:rPr>
                        <a:t> area of </a:t>
                      </a:r>
                      <a:r>
                        <a:rPr lang="en-GB" sz="700" b="0" baseline="0" dirty="0" err="1">
                          <a:solidFill>
                            <a:schemeClr val="tx1"/>
                          </a:solidFill>
                        </a:rPr>
                        <a:t>Portsdown</a:t>
                      </a:r>
                      <a:r>
                        <a:rPr lang="en-GB" sz="700" b="0" baseline="0" dirty="0">
                          <a:solidFill>
                            <a:schemeClr val="tx1"/>
                          </a:solidFill>
                        </a:rPr>
                        <a:t> Hill has been developed adding to </a:t>
                      </a:r>
                      <a:r>
                        <a:rPr lang="en-GB" sz="700" b="0" u="sng" baseline="0" dirty="0">
                          <a:solidFill>
                            <a:schemeClr val="tx1"/>
                          </a:solidFill>
                        </a:rPr>
                        <a:t>urban sprawl</a:t>
                      </a:r>
                      <a:endParaRPr lang="en-GB" dirty="0"/>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endParaRPr lang="en-GB"/>
                    </a:p>
                  </a:txBody>
                  <a:tcPr>
                    <a:solidFill>
                      <a:srgbClr val="EEE0F8"/>
                    </a:solidFill>
                  </a:tcPr>
                </a:tc>
                <a:tc hMerge="1">
                  <a:txBody>
                    <a:bodyPr/>
                    <a:lstStyle/>
                    <a:p>
                      <a:endParaRPr lang="en-GB"/>
                    </a:p>
                  </a:txBody>
                  <a:tcPr/>
                </a:tc>
                <a:tc>
                  <a:txBody>
                    <a:bodyPr/>
                    <a:lstStyle/>
                    <a:p>
                      <a:pPr marL="0" marR="0" indent="0" algn="l" defTabSz="914400" rtl="0" eaLnBrk="1" fontAlgn="auto" latinLnBrk="0" hangingPunct="1">
                        <a:lnSpc>
                          <a:spcPct val="95000"/>
                        </a:lnSpc>
                        <a:spcBef>
                          <a:spcPts val="0"/>
                        </a:spcBef>
                        <a:spcAft>
                          <a:spcPts val="0"/>
                        </a:spcAft>
                        <a:buClrTx/>
                        <a:buSzTx/>
                        <a:buFontTx/>
                        <a:buNone/>
                        <a:tabLst/>
                        <a:defRPr/>
                      </a:pPr>
                      <a:r>
                        <a:rPr lang="en-GB" sz="700" b="1" baseline="0" dirty="0"/>
                        <a:t>The success of the regeneration:</a:t>
                      </a:r>
                    </a:p>
                    <a:p>
                      <a:pPr marL="90488" marR="0" indent="-90488"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sz="700" b="1" baseline="0" dirty="0"/>
                        <a:t>Social: </a:t>
                      </a:r>
                      <a:r>
                        <a:rPr lang="en-GB" sz="700" b="0" baseline="0" dirty="0"/>
                        <a:t>new community created; highly popular place to visit</a:t>
                      </a:r>
                    </a:p>
                    <a:p>
                      <a:pPr marL="90488" marR="0" indent="-90488"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sz="700" b="1" baseline="0" dirty="0"/>
                        <a:t>Economic:</a:t>
                      </a:r>
                      <a:r>
                        <a:rPr lang="en-GB" sz="700" b="0" baseline="0" dirty="0"/>
                        <a:t> attracts visitors to Portsmouth </a:t>
                      </a:r>
                      <a:r>
                        <a:rPr lang="en-GB" sz="700" b="0" i="1" baseline="0" dirty="0"/>
                        <a:t>but</a:t>
                      </a:r>
                      <a:r>
                        <a:rPr lang="en-GB" sz="700" b="0" baseline="0" dirty="0"/>
                        <a:t> takes shoppers away from Commercial Road and Palmerston Road high streets</a:t>
                      </a:r>
                    </a:p>
                    <a:p>
                      <a:pPr marL="90488" marR="0" indent="-90488"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GB" sz="700" b="1" baseline="0" dirty="0"/>
                        <a:t>Environmental</a:t>
                      </a:r>
                      <a:r>
                        <a:rPr lang="en-GB" sz="700" b="0" baseline="0" dirty="0"/>
                        <a:t>: Largest array of solar panels in a shopping centre in Europe; recycling  bins;  next to The Hard bus interchange and railway station; area of waterfront opened up</a:t>
                      </a:r>
                      <a:endParaRPr lang="en-GB" sz="700" b="0" dirty="0"/>
                    </a:p>
                  </a:txBody>
                  <a:tcPr>
                    <a:lnB w="12700" cap="flat" cmpd="sng" algn="ctr">
                      <a:solidFill>
                        <a:schemeClr val="bg1"/>
                      </a:solidFill>
                      <a:prstDash val="solid"/>
                      <a:round/>
                      <a:headEnd type="none" w="med" len="med"/>
                      <a:tailEnd type="none" w="med" len="med"/>
                    </a:lnB>
                    <a:solidFill>
                      <a:srgbClr val="F3EAFA"/>
                    </a:solidFill>
                  </a:tcPr>
                </a:tc>
                <a:extLst>
                  <a:ext uri="{0D108BD9-81ED-4DB2-BD59-A6C34878D82A}">
                    <a16:rowId xmlns:a16="http://schemas.microsoft.com/office/drawing/2014/main" val="111632236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83112391"/>
              </p:ext>
            </p:extLst>
          </p:nvPr>
        </p:nvGraphicFramePr>
        <p:xfrm>
          <a:off x="4915251" y="23817"/>
          <a:ext cx="4968844" cy="6812280"/>
        </p:xfrm>
        <a:graphic>
          <a:graphicData uri="http://schemas.openxmlformats.org/drawingml/2006/table">
            <a:tbl>
              <a:tblPr firstRow="1" bandRow="1">
                <a:tableStyleId>{21E4AEA4-8DFA-4A89-87EB-49C32662AFE0}</a:tableStyleId>
              </a:tblPr>
              <a:tblGrid>
                <a:gridCol w="1736026">
                  <a:extLst>
                    <a:ext uri="{9D8B030D-6E8A-4147-A177-3AD203B41FA5}">
                      <a16:colId xmlns:a16="http://schemas.microsoft.com/office/drawing/2014/main" val="204375177"/>
                    </a:ext>
                  </a:extLst>
                </a:gridCol>
                <a:gridCol w="555172">
                  <a:extLst>
                    <a:ext uri="{9D8B030D-6E8A-4147-A177-3AD203B41FA5}">
                      <a16:colId xmlns:a16="http://schemas.microsoft.com/office/drawing/2014/main" val="292016768"/>
                    </a:ext>
                  </a:extLst>
                </a:gridCol>
                <a:gridCol w="2677646">
                  <a:extLst>
                    <a:ext uri="{9D8B030D-6E8A-4147-A177-3AD203B41FA5}">
                      <a16:colId xmlns:a16="http://schemas.microsoft.com/office/drawing/2014/main" val="4013552053"/>
                    </a:ext>
                  </a:extLst>
                </a:gridCol>
              </a:tblGrid>
              <a:tr h="212883">
                <a:tc gridSpan="3">
                  <a:txBody>
                    <a:bodyPr/>
                    <a:lstStyle/>
                    <a:p>
                      <a:pPr algn="ctr"/>
                      <a:r>
                        <a:rPr lang="en-GB" sz="800" dirty="0"/>
                        <a:t>Case study for urban change in a major NEE city</a:t>
                      </a:r>
                      <a:r>
                        <a:rPr lang="en-GB" sz="800" baseline="0" dirty="0"/>
                        <a:t>: Rio de Janeiro, Brazil</a:t>
                      </a:r>
                      <a:endParaRPr lang="en-GB" sz="800" dirty="0"/>
                    </a:p>
                  </a:txBody>
                  <a:tcPr>
                    <a:solidFill>
                      <a:schemeClr val="accent1">
                        <a:lumMod val="60000"/>
                        <a:lumOff val="4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93414973"/>
                  </a:ext>
                </a:extLst>
              </a:tr>
              <a:tr h="212883">
                <a:tc gridSpan="2">
                  <a:txBody>
                    <a:bodyPr/>
                    <a:lstStyle/>
                    <a:p>
                      <a:pPr algn="ctr"/>
                      <a:r>
                        <a:rPr lang="en-GB" sz="800" b="1" dirty="0"/>
                        <a:t>Location and background</a:t>
                      </a:r>
                    </a:p>
                  </a:txBody>
                  <a:tcPr>
                    <a:solidFill>
                      <a:schemeClr val="accent1">
                        <a:lumMod val="40000"/>
                        <a:lumOff val="60000"/>
                      </a:schemeClr>
                    </a:solidFill>
                  </a:tcPr>
                </a:tc>
                <a:tc hMerge="1">
                  <a:txBody>
                    <a:bodyPr/>
                    <a:lstStyle/>
                    <a:p>
                      <a:endParaRPr lang="en-GB"/>
                    </a:p>
                  </a:txBody>
                  <a:tcPr/>
                </a:tc>
                <a:tc>
                  <a:txBody>
                    <a:bodyPr/>
                    <a:lstStyle/>
                    <a:p>
                      <a:pPr algn="ctr"/>
                      <a:r>
                        <a:rPr lang="en-GB" sz="800" b="1" dirty="0"/>
                        <a:t>Rio’s importance</a:t>
                      </a:r>
                    </a:p>
                  </a:txBody>
                  <a:tcPr>
                    <a:solidFill>
                      <a:schemeClr val="accent1">
                        <a:lumMod val="40000"/>
                        <a:lumOff val="60000"/>
                      </a:schemeClr>
                    </a:solidFill>
                  </a:tcPr>
                </a:tc>
                <a:extLst>
                  <a:ext uri="{0D108BD9-81ED-4DB2-BD59-A6C34878D82A}">
                    <a16:rowId xmlns:a16="http://schemas.microsoft.com/office/drawing/2014/main" val="535031036"/>
                  </a:ext>
                </a:extLst>
              </a:tr>
              <a:tr h="410559">
                <a:tc>
                  <a:txBody>
                    <a:bodyPr/>
                    <a:lstStyle/>
                    <a:p>
                      <a:pPr marL="0" indent="0" algn="l">
                        <a:buFont typeface="Arial" panose="020B0604020202020204" pitchFamily="34" charset="0"/>
                        <a:buNone/>
                      </a:pPr>
                      <a:r>
                        <a:rPr lang="en-GB" sz="700" b="0" baseline="0" dirty="0"/>
                        <a:t>Rio de Janeiro is: </a:t>
                      </a:r>
                    </a:p>
                    <a:p>
                      <a:pPr marL="87313" indent="-87313" algn="l">
                        <a:buFont typeface="Arial" panose="020B0604020202020204" pitchFamily="34" charset="0"/>
                        <a:buChar char="•"/>
                      </a:pPr>
                      <a:r>
                        <a:rPr lang="en-GB" sz="700" b="0" baseline="0" dirty="0"/>
                        <a:t>On Brazil’s Atlantic coast in the south</a:t>
                      </a:r>
                    </a:p>
                    <a:p>
                      <a:pPr marL="87313" indent="-87313" algn="l">
                        <a:buFont typeface="Arial" panose="020B0604020202020204" pitchFamily="34" charset="0"/>
                        <a:buChar char="•"/>
                      </a:pPr>
                      <a:r>
                        <a:rPr lang="en-GB" sz="700" b="0" baseline="0" dirty="0"/>
                        <a:t>Home to 12.5m overall</a:t>
                      </a:r>
                    </a:p>
                  </a:txBody>
                  <a:tcPr>
                    <a:lnB w="12700" cap="flat" cmpd="sng" algn="ctr">
                      <a:solidFill>
                        <a:schemeClr val="bg1"/>
                      </a:solidFill>
                      <a:prstDash val="solid"/>
                      <a:round/>
                      <a:headEnd type="none" w="med" len="med"/>
                      <a:tailEnd type="none" w="med" len="med"/>
                    </a:lnB>
                    <a:solidFill>
                      <a:srgbClr val="EEE0F8"/>
                    </a:solidFill>
                  </a:tcPr>
                </a:tc>
                <a:tc>
                  <a:txBody>
                    <a:bodyPr/>
                    <a:lstStyle/>
                    <a:p>
                      <a:pPr algn="ctr"/>
                      <a:endParaRPr lang="en-GB" sz="900" b="1" dirty="0"/>
                    </a:p>
                  </a:txBody>
                  <a:tcPr>
                    <a:lnB w="12700" cap="flat" cmpd="sng" algn="ctr">
                      <a:solidFill>
                        <a:schemeClr val="bg1"/>
                      </a:solidFill>
                      <a:prstDash val="solid"/>
                      <a:round/>
                      <a:headEnd type="none" w="med" len="med"/>
                      <a:tailEnd type="none" w="med" len="med"/>
                    </a:lnB>
                    <a:solidFill>
                      <a:srgbClr val="F3EAFA"/>
                    </a:solidFill>
                  </a:tcPr>
                </a:tc>
                <a:tc>
                  <a:txBody>
                    <a:bodyPr/>
                    <a:lstStyle/>
                    <a:p>
                      <a:pPr marL="0" indent="0" algn="l">
                        <a:buFont typeface="Arial" panose="020B0604020202020204" pitchFamily="34" charset="0"/>
                        <a:buNone/>
                      </a:pPr>
                      <a:r>
                        <a:rPr lang="en-GB" sz="700" b="1" dirty="0"/>
                        <a:t>National importance: </a:t>
                      </a:r>
                      <a:r>
                        <a:rPr lang="en-GB" sz="700" b="0" dirty="0"/>
                        <a:t>Rio is:</a:t>
                      </a:r>
                    </a:p>
                    <a:p>
                      <a:pPr marL="87313" indent="-87313" algn="l">
                        <a:buFont typeface="Arial" panose="020B0604020202020204" pitchFamily="34" charset="0"/>
                        <a:buChar char="•"/>
                      </a:pPr>
                      <a:r>
                        <a:rPr lang="en-GB" sz="700" b="0" baseline="0" dirty="0"/>
                        <a:t>A destination for </a:t>
                      </a:r>
                      <a:r>
                        <a:rPr lang="en-GB" sz="700" b="0" u="sng" baseline="0" dirty="0"/>
                        <a:t>internal migrants</a:t>
                      </a:r>
                      <a:r>
                        <a:rPr lang="en-GB" sz="700" b="0" baseline="0" dirty="0"/>
                        <a:t> from rural Brazil</a:t>
                      </a:r>
                    </a:p>
                    <a:p>
                      <a:pPr marL="87313" indent="-87313" algn="l">
                        <a:buFont typeface="Arial" panose="020B0604020202020204" pitchFamily="34" charset="0"/>
                        <a:buChar char="•"/>
                      </a:pPr>
                      <a:r>
                        <a:rPr lang="en-GB" sz="700" b="0" baseline="0" dirty="0"/>
                        <a:t>Home to many of Brazil’s banking, insurance and oil firms</a:t>
                      </a:r>
                      <a:endParaRPr lang="en-GB" sz="700" b="0" dirty="0"/>
                    </a:p>
                  </a:txBody>
                  <a:tcPr>
                    <a:lnB w="12700" cap="flat" cmpd="sng" algn="ctr">
                      <a:solidFill>
                        <a:schemeClr val="bg1"/>
                      </a:solidFill>
                      <a:prstDash val="solid"/>
                      <a:round/>
                      <a:headEnd type="none" w="med" len="med"/>
                      <a:tailEnd type="none" w="med" len="med"/>
                    </a:lnB>
                    <a:solidFill>
                      <a:srgbClr val="EEE0F8"/>
                    </a:solidFill>
                  </a:tcPr>
                </a:tc>
                <a:extLst>
                  <a:ext uri="{0D108BD9-81ED-4DB2-BD59-A6C34878D82A}">
                    <a16:rowId xmlns:a16="http://schemas.microsoft.com/office/drawing/2014/main" val="677010289"/>
                  </a:ext>
                </a:extLst>
              </a:tr>
              <a:tr h="623442">
                <a:tc gridSpan="2">
                  <a:txBody>
                    <a:bodyPr/>
                    <a:lstStyle/>
                    <a:p>
                      <a:pPr marL="0" indent="0" algn="l">
                        <a:buFont typeface="Arial" panose="020B0604020202020204" pitchFamily="34" charset="0"/>
                        <a:buNone/>
                      </a:pPr>
                      <a:r>
                        <a:rPr lang="en-GB" sz="700" b="1" baseline="0" dirty="0"/>
                        <a:t>Parts of Rio: </a:t>
                      </a:r>
                      <a:r>
                        <a:rPr lang="en-GB" sz="700" b="0" baseline="0" dirty="0"/>
                        <a:t>Rio has four zones:</a:t>
                      </a:r>
                    </a:p>
                    <a:p>
                      <a:pPr marL="87313" indent="-87313" algn="l">
                        <a:buFont typeface="Arial" panose="020B0604020202020204" pitchFamily="34" charset="0"/>
                        <a:buChar char="•"/>
                      </a:pPr>
                      <a:r>
                        <a:rPr lang="en-GB" sz="700" b="0" baseline="0" dirty="0"/>
                        <a:t>North Zone: industry, port, low-cost housing (</a:t>
                      </a:r>
                      <a:r>
                        <a:rPr lang="en-GB" sz="700" b="0" u="sng" baseline="0" dirty="0"/>
                        <a:t>favelas</a:t>
                      </a:r>
                      <a:r>
                        <a:rPr lang="en-GB" sz="700" b="0" baseline="0" dirty="0"/>
                        <a:t>)</a:t>
                      </a:r>
                    </a:p>
                    <a:p>
                      <a:pPr marL="87313" indent="-87313" algn="l">
                        <a:buFont typeface="Arial" panose="020B0604020202020204" pitchFamily="34" charset="0"/>
                        <a:buChar char="•"/>
                      </a:pPr>
                      <a:r>
                        <a:rPr lang="en-GB" sz="700" b="0" baseline="0" dirty="0"/>
                        <a:t>West Zone: industry, high-cost housing, Olympic site</a:t>
                      </a:r>
                    </a:p>
                    <a:p>
                      <a:pPr marL="87313" indent="-87313" algn="l">
                        <a:buFont typeface="Arial" panose="020B0604020202020204" pitchFamily="34" charset="0"/>
                        <a:buChar char="•"/>
                      </a:pPr>
                      <a:r>
                        <a:rPr lang="en-GB" sz="700" b="0" baseline="0" dirty="0"/>
                        <a:t>South Zone: beaches, high-cost housing, Roçinha favela</a:t>
                      </a:r>
                    </a:p>
                    <a:p>
                      <a:pPr marL="87313" indent="-87313" algn="l">
                        <a:buFont typeface="Arial" panose="020B0604020202020204" pitchFamily="34" charset="0"/>
                        <a:buChar char="•"/>
                      </a:pPr>
                      <a:r>
                        <a:rPr lang="en-GB" sz="700" b="0" baseline="0" dirty="0"/>
                        <a:t>Centro: </a:t>
                      </a:r>
                      <a:r>
                        <a:rPr lang="en-GB" sz="700" b="0" u="sng" baseline="0" dirty="0"/>
                        <a:t>CBD</a:t>
                      </a:r>
                      <a:r>
                        <a:rPr lang="en-GB" sz="700" b="0" baseline="0" dirty="0"/>
                        <a:t>, historic buildings, company headquarters</a:t>
                      </a: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pPr algn="ctr"/>
                      <a:endParaRPr lang="en-GB" sz="900" b="1" dirty="0"/>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indent="0" algn="l">
                        <a:buFont typeface="Arial" panose="020B0604020202020204" pitchFamily="34" charset="0"/>
                        <a:buNone/>
                      </a:pPr>
                      <a:r>
                        <a:rPr lang="en-GB" sz="700" b="1" dirty="0"/>
                        <a:t>International importance: </a:t>
                      </a:r>
                      <a:r>
                        <a:rPr lang="en-GB" sz="700" b="0" dirty="0"/>
                        <a:t>Rio is:</a:t>
                      </a:r>
                    </a:p>
                    <a:p>
                      <a:pPr marL="87313" indent="-87313" algn="l">
                        <a:buFont typeface="Arial" panose="020B0604020202020204" pitchFamily="34" charset="0"/>
                        <a:buChar char="•"/>
                      </a:pPr>
                      <a:r>
                        <a:rPr lang="en-GB" sz="700" b="0" baseline="0" dirty="0"/>
                        <a:t>(Was) host of 2014 World Cup and 2016 Olympic Games</a:t>
                      </a:r>
                    </a:p>
                    <a:p>
                      <a:pPr marL="87313" indent="-87313" algn="l">
                        <a:buFont typeface="Arial" panose="020B0604020202020204" pitchFamily="34" charset="0"/>
                        <a:buChar char="•"/>
                      </a:pPr>
                      <a:r>
                        <a:rPr lang="en-GB" sz="700" b="0" baseline="0" dirty="0"/>
                        <a:t>Very popular for tourism due to stunning mountains (such as Sugarloaf) and beaches (such as Copacabana)</a:t>
                      </a:r>
                    </a:p>
                    <a:p>
                      <a:pPr marL="87313" indent="-87313" algn="l">
                        <a:buFont typeface="Arial" panose="020B0604020202020204" pitchFamily="34" charset="0"/>
                        <a:buChar char="•"/>
                      </a:pPr>
                      <a:r>
                        <a:rPr lang="en-GB" sz="700" b="0" baseline="0" dirty="0"/>
                        <a:t>A major global financial centre</a:t>
                      </a: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4091639717"/>
                  </a:ext>
                </a:extLst>
              </a:tr>
              <a:tr h="212883">
                <a:tc gridSpan="2">
                  <a:txBody>
                    <a:bodyPr/>
                    <a:lstStyle/>
                    <a:p>
                      <a:pPr algn="ctr"/>
                      <a:r>
                        <a:rPr lang="en-GB" sz="800" b="1" dirty="0"/>
                        <a:t>Rio’s challenges</a:t>
                      </a:r>
                    </a:p>
                  </a:txBody>
                  <a:tcPr>
                    <a:solidFill>
                      <a:schemeClr val="accent1">
                        <a:lumMod val="40000"/>
                        <a:lumOff val="60000"/>
                      </a:schemeClr>
                    </a:solidFill>
                  </a:tcPr>
                </a:tc>
                <a:tc hMerge="1">
                  <a:txBody>
                    <a:bodyPr/>
                    <a:lstStyle/>
                    <a:p>
                      <a:endParaRPr lang="en-GB"/>
                    </a:p>
                  </a:txBody>
                  <a:tcPr/>
                </a:tc>
                <a:tc>
                  <a:txBody>
                    <a:bodyPr/>
                    <a:lstStyle/>
                    <a:p>
                      <a:pPr algn="ctr"/>
                      <a:r>
                        <a:rPr lang="en-GB" sz="800" b="1" dirty="0"/>
                        <a:t>Rio’s solutions to its challenges </a:t>
                      </a:r>
                      <a:r>
                        <a:rPr lang="en-GB" sz="800" b="0" dirty="0"/>
                        <a:t>(on the left)</a:t>
                      </a:r>
                    </a:p>
                  </a:txBody>
                  <a:tcPr>
                    <a:solidFill>
                      <a:schemeClr val="accent1">
                        <a:lumMod val="40000"/>
                        <a:lumOff val="60000"/>
                      </a:schemeClr>
                    </a:solidFill>
                  </a:tcPr>
                </a:tc>
                <a:extLst>
                  <a:ext uri="{0D108BD9-81ED-4DB2-BD59-A6C34878D82A}">
                    <a16:rowId xmlns:a16="http://schemas.microsoft.com/office/drawing/2014/main" val="944550515"/>
                  </a:ext>
                </a:extLst>
              </a:tr>
              <a:tr h="729883">
                <a:tc gridSpan="2">
                  <a:txBody>
                    <a:bodyPr/>
                    <a:lstStyle/>
                    <a:p>
                      <a:pPr marL="0" indent="0" algn="l">
                        <a:buFont typeface="Arial" panose="020B0604020202020204" pitchFamily="34" charset="0"/>
                        <a:buNone/>
                      </a:pPr>
                      <a:r>
                        <a:rPr lang="en-GB" sz="700" b="1" baseline="0" dirty="0"/>
                        <a:t>Social challenges…</a:t>
                      </a:r>
                    </a:p>
                    <a:p>
                      <a:pPr marL="87313" indent="-87313" algn="l">
                        <a:buFont typeface="Arial" panose="020B0604020202020204" pitchFamily="34" charset="0"/>
                        <a:buChar char="•"/>
                      </a:pPr>
                      <a:r>
                        <a:rPr lang="en-GB" sz="700" b="0" baseline="0"/>
                        <a:t>Healthcare</a:t>
                      </a:r>
                      <a:r>
                        <a:rPr lang="en-GB" sz="700" b="0" baseline="0" dirty="0"/>
                        <a:t>: 45% residents can’t access a clinic. In favelas, life expectancy levels are lower than average</a:t>
                      </a:r>
                    </a:p>
                    <a:p>
                      <a:pPr marL="87313" indent="-87313" algn="l">
                        <a:buFont typeface="Arial" panose="020B0604020202020204" pitchFamily="34" charset="0"/>
                        <a:buChar char="•"/>
                      </a:pPr>
                      <a:r>
                        <a:rPr lang="en-GB" sz="700" b="0" baseline="0" dirty="0"/>
                        <a:t>Education: very few children stay in school past 14 years because of a lack of staff and free school places</a:t>
                      </a:r>
                    </a:p>
                    <a:p>
                      <a:pPr marL="87313" indent="-87313" algn="l">
                        <a:buFont typeface="Arial" panose="020B0604020202020204" pitchFamily="34" charset="0"/>
                        <a:buChar char="•"/>
                      </a:pPr>
                      <a:r>
                        <a:rPr lang="en-GB" sz="700" b="0" baseline="0" dirty="0"/>
                        <a:t>Water supply: 12% of Rio’s pop didn’t have clean water</a:t>
                      </a:r>
                    </a:p>
                  </a:txBody>
                  <a:tcPr>
                    <a:solidFill>
                      <a:srgbClr val="EEE0F8"/>
                    </a:solidFill>
                  </a:tcPr>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baseline="0" dirty="0"/>
                        <a:t>…and their solutions: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baseline="0" dirty="0"/>
                        <a:t>In Santa Marta favela, a steep hillside and no roads prevent people visiting a clinic, so staff take health kits to people’s homes</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baseline="0" dirty="0"/>
                        <a:t>Local people volunteer to help in schools. Poor families are given grants to help them attend</a:t>
                      </a:r>
                    </a:p>
                    <a:p>
                      <a:pPr marL="90488" marR="0" lvl="0"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baseline="0" dirty="0"/>
                        <a:t>New pipes and treatment plants installed</a:t>
                      </a:r>
                    </a:p>
                  </a:txBody>
                  <a:tcPr>
                    <a:solidFill>
                      <a:srgbClr val="EEE0F8"/>
                    </a:solidFill>
                  </a:tcPr>
                </a:tc>
                <a:extLst>
                  <a:ext uri="{0D108BD9-81ED-4DB2-BD59-A6C34878D82A}">
                    <a16:rowId xmlns:a16="http://schemas.microsoft.com/office/drawing/2014/main" val="85805621"/>
                  </a:ext>
                </a:extLst>
              </a:tr>
              <a:tr h="623442">
                <a:tc gridSpan="2">
                  <a:txBody>
                    <a:bodyPr/>
                    <a:lstStyle/>
                    <a:p>
                      <a:pPr marL="0" indent="0" algn="l">
                        <a:buFont typeface="Arial" panose="020B0604020202020204" pitchFamily="34" charset="0"/>
                        <a:buNone/>
                      </a:pPr>
                      <a:r>
                        <a:rPr lang="en-GB" sz="700" b="1" baseline="0" dirty="0"/>
                        <a:t>Economic challenges…</a:t>
                      </a:r>
                    </a:p>
                    <a:p>
                      <a:pPr marL="87313" indent="-87313" algn="l">
                        <a:buFont typeface="Arial" panose="020B0604020202020204" pitchFamily="34" charset="0"/>
                        <a:buChar char="•"/>
                      </a:pPr>
                      <a:r>
                        <a:rPr lang="en-GB" sz="700" b="0" baseline="0" dirty="0"/>
                        <a:t>Unemployment: Lack of jobs means that people work in the </a:t>
                      </a:r>
                      <a:r>
                        <a:rPr lang="en-GB" sz="700" b="0" u="sng" baseline="0" dirty="0"/>
                        <a:t>informal economy</a:t>
                      </a:r>
                      <a:r>
                        <a:rPr lang="en-GB" sz="700" b="0" u="none" baseline="0" dirty="0"/>
                        <a:t> as drivers, labourers, maids, prostitutes, but the work is poorly paid and uninsured</a:t>
                      </a:r>
                    </a:p>
                    <a:p>
                      <a:pPr marL="87313" indent="-87313" algn="l">
                        <a:buFont typeface="Arial" panose="020B0604020202020204" pitchFamily="34" charset="0"/>
                        <a:buChar char="•"/>
                      </a:pPr>
                      <a:r>
                        <a:rPr lang="en-GB" sz="700" b="0" baseline="0" dirty="0"/>
                        <a:t>Crime: robbery, murder, kidnapping, drug trafficking</a:t>
                      </a:r>
                    </a:p>
                  </a:txBody>
                  <a:tcPr>
                    <a:solidFill>
                      <a:schemeClr val="accent1">
                        <a:lumMod val="20000"/>
                        <a:lumOff val="80000"/>
                      </a:schemeClr>
                    </a:solidFill>
                  </a:tcPr>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baseline="0" dirty="0"/>
                        <a:t>…and their solutions:</a:t>
                      </a:r>
                    </a:p>
                    <a:p>
                      <a:pPr marL="90488" indent="-90488">
                        <a:buFont typeface="Arial" panose="020B0604020202020204" pitchFamily="34" charset="0"/>
                        <a:buChar char="•"/>
                      </a:pPr>
                      <a:r>
                        <a:rPr lang="en-GB" sz="700" baseline="0" dirty="0"/>
                        <a:t>To reduce youth unemployment, education in essential skills; to reduce adult unemployment, courses in essential skills are offered with free child care</a:t>
                      </a:r>
                    </a:p>
                    <a:p>
                      <a:pPr marL="90488" indent="-90488">
                        <a:buFont typeface="Arial" panose="020B0604020202020204" pitchFamily="34" charset="0"/>
                        <a:buChar char="•"/>
                      </a:pPr>
                      <a:r>
                        <a:rPr lang="en-GB" sz="700" baseline="0" dirty="0"/>
                        <a:t>Policing stepped up with Pacifying Police Units near Olympic sites</a:t>
                      </a:r>
                      <a:endParaRPr lang="en-GB" sz="700" dirty="0"/>
                    </a:p>
                  </a:txBody>
                  <a:tcPr>
                    <a:solidFill>
                      <a:schemeClr val="accent1">
                        <a:lumMod val="20000"/>
                        <a:lumOff val="80000"/>
                      </a:schemeClr>
                    </a:solidFill>
                  </a:tcPr>
                </a:tc>
                <a:extLst>
                  <a:ext uri="{0D108BD9-81ED-4DB2-BD59-A6C34878D82A}">
                    <a16:rowId xmlns:a16="http://schemas.microsoft.com/office/drawing/2014/main" val="3628196939"/>
                  </a:ext>
                </a:extLst>
              </a:tr>
              <a:tr h="729883">
                <a:tc gridSpan="2">
                  <a:txBody>
                    <a:bodyPr/>
                    <a:lstStyle/>
                    <a:p>
                      <a:pPr marL="0" indent="0" algn="l">
                        <a:buFont typeface="Arial" panose="020B0604020202020204" pitchFamily="34" charset="0"/>
                        <a:buNone/>
                      </a:pPr>
                      <a:r>
                        <a:rPr lang="en-GB" sz="700" b="1" baseline="0" dirty="0"/>
                        <a:t>Environmental challenges…</a:t>
                      </a:r>
                    </a:p>
                    <a:p>
                      <a:pPr marL="87313" indent="-87313" algn="l">
                        <a:buFont typeface="Arial" panose="020B0604020202020204" pitchFamily="34" charset="0"/>
                        <a:buChar char="•"/>
                      </a:pPr>
                      <a:r>
                        <a:rPr lang="en-GB" sz="700" b="0" baseline="0" dirty="0"/>
                        <a:t>Traffic congestion: narrow spaces for roads due to steep relief; increasing population using cars too</a:t>
                      </a:r>
                    </a:p>
                    <a:p>
                      <a:pPr marL="87313" indent="-87313" algn="l">
                        <a:buFont typeface="Arial" panose="020B0604020202020204" pitchFamily="34" charset="0"/>
                        <a:buChar char="•"/>
                      </a:pPr>
                      <a:r>
                        <a:rPr lang="en-GB" sz="700" b="0" baseline="0" dirty="0"/>
                        <a:t>Water pollution: Guanabara Bay is polluted with </a:t>
                      </a:r>
                      <a:r>
                        <a:rPr lang="en-GB" sz="700" b="0" baseline="0" dirty="0" err="1"/>
                        <a:t>indust-rial</a:t>
                      </a:r>
                      <a:r>
                        <a:rPr lang="en-GB" sz="700" b="0" baseline="0" dirty="0"/>
                        <a:t> and household wastewater washed in by rivers</a:t>
                      </a:r>
                    </a:p>
                    <a:p>
                      <a:pPr marL="87313" indent="-87313" algn="l">
                        <a:buFont typeface="Arial" panose="020B0604020202020204" pitchFamily="34" charset="0"/>
                        <a:buChar char="•"/>
                      </a:pPr>
                      <a:r>
                        <a:rPr lang="en-GB" sz="700" b="0" baseline="0" dirty="0"/>
                        <a:t>Waste pollution: No refuse collections in the favelas</a:t>
                      </a:r>
                    </a:p>
                  </a:txBody>
                  <a:tcPr>
                    <a:solidFill>
                      <a:srgbClr val="EEE0F8"/>
                    </a:solidFill>
                  </a:tcPr>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baseline="0" dirty="0"/>
                        <a:t>…and their solutions:</a:t>
                      </a:r>
                    </a:p>
                    <a:p>
                      <a:pPr marL="90488" indent="-90488">
                        <a:buFont typeface="Arial" panose="020B0604020202020204" pitchFamily="34" charset="0"/>
                        <a:buChar char="•"/>
                      </a:pPr>
                      <a:r>
                        <a:rPr lang="en-GB" sz="700" dirty="0"/>
                        <a:t>Metro</a:t>
                      </a:r>
                      <a:r>
                        <a:rPr lang="en-GB" sz="700" baseline="0" dirty="0"/>
                        <a:t> system has been expanded and extended; new toll roads into city centre</a:t>
                      </a:r>
                    </a:p>
                    <a:p>
                      <a:pPr marL="90488" indent="-90488">
                        <a:buFont typeface="Arial" panose="020B0604020202020204" pitchFamily="34" charset="0"/>
                        <a:buChar char="•"/>
                      </a:pPr>
                      <a:r>
                        <a:rPr lang="en-GB" sz="700" baseline="0" dirty="0"/>
                        <a:t>12 new sewage works; ships are fined for washing out their fuel tanks at sea; new sewage pipes in city</a:t>
                      </a:r>
                    </a:p>
                    <a:p>
                      <a:pPr marL="90488" indent="-90488">
                        <a:buFont typeface="Arial" panose="020B0604020202020204" pitchFamily="34" charset="0"/>
                        <a:buChar char="•"/>
                      </a:pPr>
                      <a:r>
                        <a:rPr lang="en-GB" sz="700" baseline="0" dirty="0"/>
                        <a:t>Refuse collected by hand; a waste incinerator power plant set up</a:t>
                      </a:r>
                    </a:p>
                  </a:txBody>
                  <a:tcPr>
                    <a:solidFill>
                      <a:srgbClr val="EEE0F8"/>
                    </a:solidFill>
                  </a:tcPr>
                </a:tc>
                <a:extLst>
                  <a:ext uri="{0D108BD9-81ED-4DB2-BD59-A6C34878D82A}">
                    <a16:rowId xmlns:a16="http://schemas.microsoft.com/office/drawing/2014/main" val="3557305247"/>
                  </a:ext>
                </a:extLst>
              </a:tr>
              <a:tr h="212883">
                <a:tc gridSpan="2">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t>Managing</a:t>
                      </a:r>
                      <a:r>
                        <a:rPr lang="en-GB" sz="800" b="1" baseline="0" dirty="0"/>
                        <a:t> the growth of squatter settlements</a:t>
                      </a:r>
                      <a:endParaRPr lang="en-GB" sz="800" b="1" dirty="0"/>
                    </a:p>
                  </a:txBody>
                  <a:tcPr>
                    <a:solidFill>
                      <a:schemeClr val="accent1">
                        <a:lumMod val="40000"/>
                        <a:lumOff val="60000"/>
                      </a:schemeClr>
                    </a:solidFill>
                  </a:tcPr>
                </a:tc>
                <a:tc hMerge="1">
                  <a:txBody>
                    <a:bodyPr/>
                    <a:lstStyle/>
                    <a:p>
                      <a:endParaRPr lang="en-GB"/>
                    </a:p>
                  </a:txBody>
                  <a:tcPr/>
                </a:tc>
                <a:tc>
                  <a:txBody>
                    <a:bodyPr/>
                    <a:lstStyle/>
                    <a:p>
                      <a:pPr marL="0" indent="0" algn="l">
                        <a:buFont typeface="Arial" panose="020B0604020202020204" pitchFamily="34" charset="0"/>
                        <a:buNone/>
                      </a:pPr>
                      <a:r>
                        <a:rPr lang="en-GB" sz="800" b="1" kern="1200" dirty="0">
                          <a:solidFill>
                            <a:schemeClr val="bg1"/>
                          </a:solidFill>
                          <a:effectLst/>
                          <a:latin typeface="+mn-lt"/>
                          <a:ea typeface="+mn-ea"/>
                          <a:cs typeface="+mn-cs"/>
                        </a:rPr>
                        <a:t>Example of sustainable urban living: Freiburg, Germany</a:t>
                      </a:r>
                      <a:endParaRPr lang="en-GB" sz="100" b="1" dirty="0">
                        <a:solidFill>
                          <a:schemeClr val="bg1"/>
                        </a:solidFill>
                      </a:endParaRPr>
                    </a:p>
                  </a:txBody>
                  <a:tcPr>
                    <a:solidFill>
                      <a:schemeClr val="accent1">
                        <a:lumMod val="60000"/>
                        <a:lumOff val="40000"/>
                      </a:schemeClr>
                    </a:solidFill>
                  </a:tcPr>
                </a:tc>
                <a:extLst>
                  <a:ext uri="{0D108BD9-81ED-4DB2-BD59-A6C34878D82A}">
                    <a16:rowId xmlns:a16="http://schemas.microsoft.com/office/drawing/2014/main" val="3051048946"/>
                  </a:ext>
                </a:extLst>
              </a:tr>
              <a:tr h="410559">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0" u="sng" baseline="0" dirty="0">
                          <a:solidFill>
                            <a:schemeClr val="tx1"/>
                          </a:solidFill>
                        </a:rPr>
                        <a:t>Squatter settlements</a:t>
                      </a:r>
                      <a:r>
                        <a:rPr lang="en-GB" sz="700" b="0" baseline="0" dirty="0">
                          <a:solidFill>
                            <a:schemeClr val="tx1"/>
                          </a:solidFill>
                        </a:rPr>
                        <a:t> are slums, called </a:t>
                      </a:r>
                      <a:r>
                        <a:rPr lang="en-GB" sz="700" b="0" u="sng" baseline="0" dirty="0">
                          <a:solidFill>
                            <a:schemeClr val="tx1"/>
                          </a:solidFill>
                        </a:rPr>
                        <a:t>favelas</a:t>
                      </a:r>
                      <a:r>
                        <a:rPr lang="en-GB" sz="700" b="0" u="none" baseline="0" dirty="0">
                          <a:solidFill>
                            <a:schemeClr val="tx1"/>
                          </a:solidFill>
                        </a:rPr>
                        <a:t> in Brazil. Too many people arrive in the city to be housed, so they build their own houses on land that is not theirs. </a:t>
                      </a:r>
                    </a:p>
                  </a:txBody>
                  <a:tcPr>
                    <a:solidFill>
                      <a:srgbClr val="EEE0F8"/>
                    </a:solidFill>
                  </a:tcPr>
                </a:tc>
                <a:tc hMerge="1">
                  <a:txBody>
                    <a:bodyPr/>
                    <a:lstStyle/>
                    <a:p>
                      <a:endParaRPr lang="en-GB"/>
                    </a:p>
                  </a:txBody>
                  <a:tcPr/>
                </a:tc>
                <a:tc>
                  <a:txBody>
                    <a:bodyPr/>
                    <a:lstStyle/>
                    <a:p>
                      <a:pPr marL="0" indent="0" algn="l">
                        <a:buFont typeface="Arial" panose="020B0604020202020204" pitchFamily="34" charset="0"/>
                        <a:buNone/>
                      </a:pPr>
                      <a:r>
                        <a:rPr lang="en-GB" sz="700" b="1" baseline="0" dirty="0"/>
                        <a:t>Location and background: </a:t>
                      </a:r>
                      <a:r>
                        <a:rPr lang="en-GB" sz="700" b="0" baseline="0" dirty="0"/>
                        <a:t>Freiburg is in SW Germany. It set a goal of </a:t>
                      </a:r>
                      <a:r>
                        <a:rPr lang="en-GB" sz="700" b="0" u="sng" baseline="0" dirty="0"/>
                        <a:t>urban sustainability</a:t>
                      </a:r>
                      <a:r>
                        <a:rPr lang="en-GB" sz="700" b="0" baseline="0" dirty="0"/>
                        <a:t> in 1970 (sustainability means using resources but not using them up or harming them)</a:t>
                      </a:r>
                    </a:p>
                  </a:txBody>
                  <a:tcPr>
                    <a:solidFill>
                      <a:schemeClr val="accent1">
                        <a:lumMod val="20000"/>
                        <a:lumOff val="80000"/>
                      </a:schemeClr>
                    </a:solidFill>
                  </a:tcPr>
                </a:tc>
                <a:extLst>
                  <a:ext uri="{0D108BD9-81ED-4DB2-BD59-A6C34878D82A}">
                    <a16:rowId xmlns:a16="http://schemas.microsoft.com/office/drawing/2014/main" val="47784397"/>
                  </a:ext>
                </a:extLst>
              </a:tr>
              <a:tr h="480649">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u="none" baseline="0" dirty="0">
                          <a:solidFill>
                            <a:schemeClr val="tx1"/>
                          </a:solidFill>
                        </a:rPr>
                        <a:t>The challenges of squatter settlements:</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u="none" baseline="0" dirty="0">
                          <a:solidFill>
                            <a:schemeClr val="tx1"/>
                          </a:solidFill>
                        </a:rPr>
                        <a:t>Housing: Houses built of scrap materials on hillsides and riverbanks, at risk from fire, landslides and floods</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u="none" baseline="0" dirty="0">
                          <a:solidFill>
                            <a:schemeClr val="tx1"/>
                          </a:solidFill>
                        </a:rPr>
                        <a:t>Services: Little clean water and electricity, so people tap into the mains. Sewage flows down the street</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u="none" baseline="0" dirty="0">
                          <a:solidFill>
                            <a:schemeClr val="tx1"/>
                          </a:solidFill>
                        </a:rPr>
                        <a:t>Health: High population density, high infant mortality, few doctors, lots of rubbish pile up to spread illness</a:t>
                      </a:r>
                    </a:p>
                  </a:txBody>
                  <a:tcPr>
                    <a:solidFill>
                      <a:schemeClr val="accent1">
                        <a:lumMod val="20000"/>
                        <a:lumOff val="80000"/>
                      </a:schemeClr>
                    </a:solidFill>
                  </a:tcPr>
                </a:tc>
                <a:tc hMerge="1">
                  <a:txBody>
                    <a:bodyPr/>
                    <a:lstStyle/>
                    <a:p>
                      <a:endParaRPr lang="en-GB"/>
                    </a:p>
                  </a:txBody>
                  <a:tcPr/>
                </a:tc>
                <a:tc rowSpan="2">
                  <a:txBody>
                    <a:bodyPr/>
                    <a:lstStyle/>
                    <a:p>
                      <a:pPr marL="0" indent="0" algn="l">
                        <a:buFont typeface="Arial" panose="020B0604020202020204" pitchFamily="34" charset="0"/>
                        <a:buNone/>
                      </a:pPr>
                      <a:r>
                        <a:rPr lang="en-GB" sz="700" b="1" baseline="0" dirty="0"/>
                        <a:t>Planning in Freiburg:</a:t>
                      </a:r>
                    </a:p>
                    <a:p>
                      <a:pPr marL="92075" indent="-92075" algn="l">
                        <a:buFont typeface="Arial" panose="020B0604020202020204" pitchFamily="34" charset="0"/>
                        <a:buChar char="•"/>
                      </a:pPr>
                      <a:r>
                        <a:rPr lang="en-GB" sz="700" b="0" baseline="0" dirty="0"/>
                        <a:t>Social planning: This provides for people’s needs, especially warm, secure homes and community facilities. In Freiburg local people are involved in all planning decisions and invest in green energy</a:t>
                      </a:r>
                    </a:p>
                    <a:p>
                      <a:pPr marL="92075" indent="-92075" algn="l">
                        <a:buFont typeface="Arial" panose="020B0604020202020204" pitchFamily="34" charset="0"/>
                        <a:buChar char="•"/>
                      </a:pPr>
                      <a:r>
                        <a:rPr lang="en-GB" sz="700" b="0" baseline="0" dirty="0"/>
                        <a:t>Economic planning: This provides for people’s incomes. People need well-paid, secure jobs with enough time off. In Freiburg many jobs are in renewable energy, especially solar energy</a:t>
                      </a:r>
                    </a:p>
                    <a:p>
                      <a:pPr marL="92075" indent="-92075" algn="l">
                        <a:buFont typeface="Arial" panose="020B0604020202020204" pitchFamily="34" charset="0"/>
                        <a:buChar char="•"/>
                      </a:pPr>
                      <a:r>
                        <a:rPr lang="en-GB" sz="700" b="0" baseline="0" dirty="0"/>
                        <a:t>Environmental planning: This ensures the environment is not harmed. Reducing waste and using renewables are essential.</a:t>
                      </a:r>
                    </a:p>
                  </a:txBody>
                  <a:tcPr>
                    <a:solidFill>
                      <a:srgbClr val="EEE0F8"/>
                    </a:solidFill>
                  </a:tcPr>
                </a:tc>
                <a:extLst>
                  <a:ext uri="{0D108BD9-81ED-4DB2-BD59-A6C34878D82A}">
                    <a16:rowId xmlns:a16="http://schemas.microsoft.com/office/drawing/2014/main" val="2563091005"/>
                  </a:ext>
                </a:extLst>
              </a:tr>
              <a:tr h="157388">
                <a:tc rowSpan="2"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u="none" baseline="0" dirty="0">
                          <a:solidFill>
                            <a:schemeClr val="tx1"/>
                          </a:solidFill>
                        </a:rPr>
                        <a:t>Example of improving a squatter settlement: Roçinha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0" u="none" baseline="0" dirty="0">
                          <a:solidFill>
                            <a:schemeClr val="tx1"/>
                          </a:solidFill>
                        </a:rPr>
                        <a:t>Roçinha is the largest favela in Rio, located on a hillside. This is an example of </a:t>
                      </a:r>
                      <a:r>
                        <a:rPr lang="en-GB" sz="700" b="0" u="sng" baseline="0" dirty="0">
                          <a:solidFill>
                            <a:schemeClr val="tx1"/>
                          </a:solidFill>
                        </a:rPr>
                        <a:t>low-cost improvements</a:t>
                      </a:r>
                      <a:r>
                        <a:rPr lang="en-GB" sz="700" b="0" u="none" baseline="0" dirty="0">
                          <a:solidFill>
                            <a:schemeClr val="tx1"/>
                          </a:solidFill>
                        </a:rPr>
                        <a:t>, in which people do-up their homes bit by bit. As a result:</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u="none" baseline="0" dirty="0">
                          <a:solidFill>
                            <a:schemeClr val="tx1"/>
                          </a:solidFill>
                        </a:rPr>
                        <a:t>Almost all houses have been rebuilt with brick</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u="none" baseline="0" dirty="0">
                          <a:solidFill>
                            <a:schemeClr val="tx1"/>
                          </a:solidFill>
                        </a:rPr>
                        <a:t>Almost all have electricity, running water and sewerage</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u="none" baseline="0" dirty="0">
                          <a:solidFill>
                            <a:schemeClr val="tx1"/>
                          </a:solidFill>
                        </a:rPr>
                        <a:t>Shops, schools, clinics, and a private university set up</a:t>
                      </a:r>
                    </a:p>
                  </a:txBody>
                  <a:tcPr>
                    <a:solidFill>
                      <a:srgbClr val="EEE0F8"/>
                    </a:solidFill>
                  </a:tcPr>
                </a:tc>
                <a:tc rowSpan="2" hMerge="1">
                  <a:txBody>
                    <a:bodyPr/>
                    <a:lstStyle/>
                    <a:p>
                      <a:endParaRPr lang="en-GB"/>
                    </a:p>
                  </a:txBody>
                  <a:tcPr/>
                </a:tc>
                <a:tc vMerge="1">
                  <a:txBody>
                    <a:bodyPr/>
                    <a:lstStyle/>
                    <a:p>
                      <a:pPr marL="0" indent="0" algn="l">
                        <a:buFont typeface="Arial" panose="020B0604020202020204" pitchFamily="34" charset="0"/>
                        <a:buNone/>
                      </a:pPr>
                      <a:endParaRPr lang="en-GB" sz="700" b="1" baseline="0" dirty="0"/>
                    </a:p>
                  </a:txBody>
                  <a:tcPr/>
                </a:tc>
                <a:extLst>
                  <a:ext uri="{0D108BD9-81ED-4DB2-BD59-A6C34878D82A}">
                    <a16:rowId xmlns:a16="http://schemas.microsoft.com/office/drawing/2014/main" val="805061863"/>
                  </a:ext>
                </a:extLst>
              </a:tr>
              <a:tr h="517001">
                <a:tc gridSpan="2" vMerge="1">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dirty="0"/>
                    </a:p>
                  </a:txBody>
                  <a:tcPr/>
                </a:tc>
                <a:tc hMerge="1" vMerge="1">
                  <a:txBody>
                    <a:bodyPr/>
                    <a:lstStyle/>
                    <a:p>
                      <a:endParaRPr lang="en-GB"/>
                    </a:p>
                  </a:txBody>
                  <a:tcPr/>
                </a:tc>
                <a:tc rowSpan="3">
                  <a:txBody>
                    <a:bodyPr/>
                    <a:lstStyle/>
                    <a:p>
                      <a:pPr marL="0" indent="0" algn="l">
                        <a:buFont typeface="Arial" panose="020B0604020202020204" pitchFamily="34" charset="0"/>
                        <a:buNone/>
                      </a:pPr>
                      <a:r>
                        <a:rPr lang="en-GB" sz="700" b="1" baseline="0" dirty="0"/>
                        <a:t>Sustainable living in Freiburg:</a:t>
                      </a:r>
                    </a:p>
                    <a:p>
                      <a:pPr marL="92075" indent="-92075" algn="l">
                        <a:buFont typeface="Arial" panose="020B0604020202020204" pitchFamily="34" charset="0"/>
                        <a:buChar char="•"/>
                      </a:pPr>
                      <a:r>
                        <a:rPr lang="en-GB" sz="700" b="0" baseline="0" dirty="0"/>
                        <a:t>Sustainable water supply: reducing water use by using grey water, rainwater harvesting, pervious pavements, green roofs, wetlands, flood water storage from the River </a:t>
                      </a:r>
                      <a:r>
                        <a:rPr lang="en-GB" sz="700" b="0" baseline="0" dirty="0" err="1"/>
                        <a:t>Dreisam</a:t>
                      </a:r>
                      <a:r>
                        <a:rPr lang="en-GB" sz="700" b="0" baseline="0" dirty="0"/>
                        <a:t> (also reduces floods)</a:t>
                      </a:r>
                    </a:p>
                    <a:p>
                      <a:pPr marL="92075" indent="-92075" algn="l">
                        <a:buFont typeface="Arial" panose="020B0604020202020204" pitchFamily="34" charset="0"/>
                        <a:buChar char="•"/>
                      </a:pPr>
                      <a:r>
                        <a:rPr lang="en-GB" sz="700" b="0" baseline="0" dirty="0"/>
                        <a:t>Sustainable energy supply: reducing energy use and replacing it with renewables by: energy efficiency, solar power, biomass (from wood chips) and biogas (from organic waste). The city aims to be 100% renewable energy by 2050</a:t>
                      </a:r>
                    </a:p>
                    <a:p>
                      <a:pPr marL="92075" indent="-92075" algn="l">
                        <a:buFont typeface="Arial" panose="020B0604020202020204" pitchFamily="34" charset="0"/>
                        <a:buChar char="•"/>
                      </a:pPr>
                      <a:r>
                        <a:rPr lang="en-GB" sz="700" b="0" baseline="0" dirty="0"/>
                        <a:t>Sustainable green spaces: trees prevent flooding, attract wildlife and clean the air. 40% of city is forested</a:t>
                      </a:r>
                    </a:p>
                    <a:p>
                      <a:pPr marL="92075" indent="-92075" algn="l">
                        <a:buFont typeface="Arial" panose="020B0604020202020204" pitchFamily="34" charset="0"/>
                        <a:buChar char="•"/>
                      </a:pPr>
                      <a:r>
                        <a:rPr lang="en-GB" sz="700" b="0" baseline="0" dirty="0"/>
                        <a:t>Sustainable transport: using an integrated transport system, cycle lanes, bike and ride, car parking restrictions</a:t>
                      </a:r>
                    </a:p>
                  </a:txBody>
                  <a:tcPr>
                    <a:solidFill>
                      <a:schemeClr val="accent1">
                        <a:lumMod val="20000"/>
                        <a:lumOff val="80000"/>
                      </a:schemeClr>
                    </a:solidFill>
                  </a:tcPr>
                </a:tc>
                <a:extLst>
                  <a:ext uri="{0D108BD9-81ED-4DB2-BD59-A6C34878D82A}">
                    <a16:rowId xmlns:a16="http://schemas.microsoft.com/office/drawing/2014/main" val="1708615575"/>
                  </a:ext>
                </a:extLst>
              </a:tr>
              <a:tr h="212883">
                <a:tc gridSpan="2">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dk1"/>
                          </a:solidFill>
                          <a:effectLst/>
                          <a:latin typeface="+mn-lt"/>
                          <a:ea typeface="+mn-ea"/>
                          <a:cs typeface="+mn-cs"/>
                        </a:rPr>
                        <a:t>Example</a:t>
                      </a:r>
                      <a:r>
                        <a:rPr lang="en-GB" sz="800" b="1" kern="1200" baseline="0" dirty="0">
                          <a:solidFill>
                            <a:schemeClr val="dk1"/>
                          </a:solidFill>
                          <a:effectLst/>
                          <a:latin typeface="+mn-lt"/>
                          <a:ea typeface="+mn-ea"/>
                          <a:cs typeface="+mn-cs"/>
                        </a:rPr>
                        <a:t> of p</a:t>
                      </a:r>
                      <a:r>
                        <a:rPr lang="en-GB" sz="800" b="1" kern="1200" dirty="0">
                          <a:solidFill>
                            <a:schemeClr val="dk1"/>
                          </a:solidFill>
                          <a:effectLst/>
                          <a:latin typeface="+mn-lt"/>
                          <a:ea typeface="+mn-ea"/>
                          <a:cs typeface="+mn-cs"/>
                        </a:rPr>
                        <a:t>lanning for Rio’s </a:t>
                      </a:r>
                      <a:r>
                        <a:rPr lang="en-GB" sz="800" b="1" kern="1200" baseline="0" dirty="0">
                          <a:solidFill>
                            <a:schemeClr val="dk1"/>
                          </a:solidFill>
                          <a:effectLst/>
                          <a:latin typeface="+mn-lt"/>
                          <a:ea typeface="+mn-ea"/>
                          <a:cs typeface="+mn-cs"/>
                        </a:rPr>
                        <a:t>poor</a:t>
                      </a:r>
                      <a:r>
                        <a:rPr lang="en-GB" sz="800" b="1" kern="1200" dirty="0">
                          <a:solidFill>
                            <a:schemeClr val="dk1"/>
                          </a:solidFill>
                          <a:effectLst/>
                          <a:latin typeface="+mn-lt"/>
                          <a:ea typeface="+mn-ea"/>
                          <a:cs typeface="+mn-cs"/>
                        </a:rPr>
                        <a:t>:</a:t>
                      </a:r>
                      <a:r>
                        <a:rPr lang="en-GB" sz="800" b="1" kern="1200" baseline="0" dirty="0">
                          <a:solidFill>
                            <a:schemeClr val="dk1"/>
                          </a:solidFill>
                          <a:effectLst/>
                          <a:latin typeface="+mn-lt"/>
                          <a:ea typeface="+mn-ea"/>
                          <a:cs typeface="+mn-cs"/>
                        </a:rPr>
                        <a:t> Favela </a:t>
                      </a:r>
                      <a:r>
                        <a:rPr lang="en-GB" sz="800" b="1" kern="1200" baseline="0" dirty="0" err="1">
                          <a:solidFill>
                            <a:schemeClr val="dk1"/>
                          </a:solidFill>
                          <a:effectLst/>
                          <a:latin typeface="+mn-lt"/>
                          <a:ea typeface="+mn-ea"/>
                          <a:cs typeface="+mn-cs"/>
                        </a:rPr>
                        <a:t>Bairro</a:t>
                      </a:r>
                      <a:endParaRPr lang="en-GB" sz="800" b="1" dirty="0"/>
                    </a:p>
                  </a:txBody>
                  <a:tcPr>
                    <a:solidFill>
                      <a:schemeClr val="accent1">
                        <a:lumMod val="40000"/>
                        <a:lumOff val="60000"/>
                      </a:schemeClr>
                    </a:solidFill>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2725228440"/>
                  </a:ext>
                </a:extLst>
              </a:tr>
              <a:tr h="532207">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0" baseline="0" dirty="0">
                          <a:solidFill>
                            <a:schemeClr val="tx1"/>
                          </a:solidFill>
                        </a:rPr>
                        <a:t>This is a </a:t>
                      </a:r>
                      <a:r>
                        <a:rPr lang="en-GB" sz="700" b="0" u="sng" baseline="0" dirty="0">
                          <a:solidFill>
                            <a:schemeClr val="tx1"/>
                          </a:solidFill>
                        </a:rPr>
                        <a:t>site and service scheme</a:t>
                      </a:r>
                      <a:r>
                        <a:rPr lang="en-GB" sz="700" b="0" baseline="0" dirty="0">
                          <a:solidFill>
                            <a:schemeClr val="tx1"/>
                          </a:solidFill>
                        </a:rPr>
                        <a:t> in which new houses are built. Streets are paved, sanitation is provided,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0" baseline="0" dirty="0">
                          <a:solidFill>
                            <a:schemeClr val="tx1"/>
                          </a:solidFill>
                        </a:rPr>
                        <a:t>Hillsides stabilised, a cable car installed, and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0" baseline="0" dirty="0">
                          <a:solidFill>
                            <a:schemeClr val="tx1"/>
                          </a:solidFill>
                        </a:rPr>
                        <a:t>access to credit and mortgages improved.</a:t>
                      </a:r>
                    </a:p>
                  </a:txBody>
                  <a:tcPr>
                    <a:solidFill>
                      <a:schemeClr val="accent1">
                        <a:lumMod val="20000"/>
                        <a:lumOff val="80000"/>
                      </a:schemeClr>
                    </a:solidFill>
                  </a:tcPr>
                </a:tc>
                <a:tc hMerge="1">
                  <a:txBody>
                    <a:bodyPr/>
                    <a:lstStyle/>
                    <a:p>
                      <a:endParaRPr lang="en-GB" dirty="0"/>
                    </a:p>
                  </a:txBody>
                  <a:tcPr/>
                </a:tc>
                <a:tc vMerge="1">
                  <a:txBody>
                    <a:bodyPr/>
                    <a:lstStyle/>
                    <a:p>
                      <a:endParaRPr lang="en-GB"/>
                    </a:p>
                  </a:txBody>
                  <a:tcPr/>
                </a:tc>
                <a:extLst>
                  <a:ext uri="{0D108BD9-81ED-4DB2-BD59-A6C34878D82A}">
                    <a16:rowId xmlns:a16="http://schemas.microsoft.com/office/drawing/2014/main" val="1026955489"/>
                  </a:ext>
                </a:extLst>
              </a:tr>
            </a:tbl>
          </a:graphicData>
        </a:graphic>
      </p:graphicFrame>
      <p:sp>
        <p:nvSpPr>
          <p:cNvPr id="3" name="Rectangle 2"/>
          <p:cNvSpPr/>
          <p:nvPr/>
        </p:nvSpPr>
        <p:spPr>
          <a:xfrm>
            <a:off x="2476500" y="2967335"/>
            <a:ext cx="4953000" cy="369332"/>
          </a:xfrm>
          <a:prstGeom prst="rect">
            <a:avLst/>
          </a:prstGeom>
        </p:spPr>
        <p:txBody>
          <a:bodyPr>
            <a:spAutoFit/>
          </a:bodyPr>
          <a:lstStyle/>
          <a:p>
            <a:endParaRPr lang="en-GB" dirty="0"/>
          </a:p>
        </p:txBody>
      </p:sp>
      <p:pic>
        <p:nvPicPr>
          <p:cNvPr id="11" name="Picture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920399">
            <a:off x="4292455" y="86955"/>
            <a:ext cx="521826" cy="330285"/>
          </a:xfrm>
          <a:prstGeom prst="rect">
            <a:avLst/>
          </a:prstGeom>
        </p:spPr>
      </p:pic>
      <p:pic>
        <p:nvPicPr>
          <p:cNvPr id="20" name="Picture 2" descr="http://www.creativereview.co.uk/images/2011/02/gmdh02_00368x_0.jpg">
            <a:extLst>
              <a:ext uri="{FF2B5EF4-FFF2-40B4-BE49-F238E27FC236}">
                <a16:creationId xmlns:a16="http://schemas.microsoft.com/office/drawing/2014/main" id="{455A0149-E513-4831-820F-021BAA949229}"/>
              </a:ext>
            </a:extLst>
          </p:cNvPr>
          <p:cNvPicPr>
            <a:picLocks noChangeAspect="1" noChangeArrowheads="1"/>
          </p:cNvPicPr>
          <p:nvPr/>
        </p:nvPicPr>
        <p:blipFill>
          <a:blip r:embed="rId4" cstate="hqprint">
            <a:clrChange>
              <a:clrFrom>
                <a:srgbClr val="FFFFFF"/>
              </a:clrFrom>
              <a:clrTo>
                <a:srgbClr val="FFFFFF">
                  <a:alpha val="0"/>
                </a:srgbClr>
              </a:clrTo>
            </a:clrChange>
            <a:duotone>
              <a:prstClr val="black"/>
              <a:schemeClr val="accent1">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1958036" y="3906884"/>
            <a:ext cx="208978" cy="4502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brazil flag"/>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rot="924876">
            <a:off x="9213252" y="92754"/>
            <a:ext cx="573000" cy="4011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592635" y="3596189"/>
            <a:ext cx="299265" cy="310695"/>
          </a:xfrm>
          <a:prstGeom prst="rect">
            <a:avLst/>
          </a:prstGeom>
        </p:spPr>
      </p:pic>
      <p:pic>
        <p:nvPicPr>
          <p:cNvPr id="16" name="Picture 1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577826" y="3237598"/>
            <a:ext cx="261132" cy="227013"/>
          </a:xfrm>
          <a:prstGeom prst="rect">
            <a:avLst/>
          </a:prstGeom>
        </p:spPr>
      </p:pic>
      <p:pic>
        <p:nvPicPr>
          <p:cNvPr id="22" name="Picture 21"/>
          <p:cNvPicPr>
            <a:picLocks noChangeAspect="1"/>
          </p:cNvPicPr>
          <p:nvPr/>
        </p:nvPicPr>
        <p:blipFill>
          <a:blip r:embed="rId9">
            <a:extLst>
              <a:ext uri="{BEBA8EAE-BF5A-486C-A8C5-ECC9F3942E4B}">
                <a14:imgProps xmlns:a14="http://schemas.microsoft.com/office/drawing/2010/main">
                  <a14:imgLayer r:embed="rId10">
                    <a14:imgEffect>
                      <a14:backgroundRemoval t="9923" b="89912" l="2120" r="100000">
                        <a14:foregroundMark x1="14072" y1="39419" x2="14072" y2="39419"/>
                        <a14:backgroundMark x1="31140" y1="60471" x2="31140" y2="60471"/>
                        <a14:backgroundMark x1="38852" y1="67654" x2="38852" y2="67654"/>
                        <a14:backgroundMark x1="53180" y1="60581" x2="53180" y2="60581"/>
                        <a14:backgroundMark x1="43129" y1="39529" x2="43129" y2="39529"/>
                        <a14:backgroundMark x1="19700" y1="70450" x2="19700" y2="70450"/>
                        <a14:backgroundMark x1="6433" y1="64145" x2="6433" y2="64145"/>
                        <a14:backgroundMark x1="5665" y1="51645" x2="5665" y2="51645"/>
                        <a14:backgroundMark x1="15899" y1="64803" x2="15899" y2="64803"/>
                        <a14:backgroundMark x1="68531" y1="71217" x2="68531" y2="71217"/>
                        <a14:backgroundMark x1="93019" y1="76151" x2="93019" y2="76151"/>
                        <a14:backgroundMark x1="93238" y1="60800" x2="93238" y2="60800"/>
                        <a14:backgroundMark x1="92544" y1="52357" x2="92544" y2="52357"/>
                        <a14:backgroundMark x1="86988" y1="58059" x2="86988" y2="58059"/>
                        <a14:backgroundMark x1="63962" y1="57401" x2="63962" y2="57401"/>
                        <a14:backgroundMark x1="76754" y1="67434" x2="76754" y2="67434"/>
                      </a14:backgroundRemoval>
                    </a14:imgEffect>
                  </a14:imgLayer>
                </a14:imgProps>
              </a:ext>
            </a:extLst>
          </a:blip>
          <a:stretch>
            <a:fillRect/>
          </a:stretch>
        </p:blipFill>
        <p:spPr>
          <a:xfrm>
            <a:off x="1046401" y="3055209"/>
            <a:ext cx="1277513" cy="851675"/>
          </a:xfrm>
          <a:prstGeom prst="rect">
            <a:avLst/>
          </a:prstGeom>
        </p:spPr>
      </p:pic>
      <p:pic>
        <p:nvPicPr>
          <p:cNvPr id="1032" name="Picture 8" descr="Sociology Studies - Social Inequality"/>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183191" y="4288134"/>
            <a:ext cx="332961" cy="33296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errace clipart terraced house #63"/>
          <p:cNvPicPr>
            <a:picLocks noChangeAspect="1" noChangeArrowheads="1"/>
          </p:cNvPicPr>
          <p:nvPr/>
        </p:nvPicPr>
        <p:blipFill>
          <a:blip r:embed="rId12" cstate="hqprint">
            <a:extLst>
              <a:ext uri="{BEBA8EAE-BF5A-486C-A8C5-ECC9F3942E4B}">
                <a14:imgProps xmlns:a14="http://schemas.microsoft.com/office/drawing/2010/main">
                  <a14:imgLayer r:embed="rId13">
                    <a14:imgEffect>
                      <a14:backgroundRemoval t="0" b="100000" l="0" r="96962"/>
                    </a14:imgEffect>
                  </a14:imgLayer>
                </a14:imgProps>
              </a:ext>
              <a:ext uri="{28A0092B-C50C-407E-A947-70E740481C1C}">
                <a14:useLocalDpi xmlns:a14="http://schemas.microsoft.com/office/drawing/2010/main" val="0"/>
              </a:ext>
            </a:extLst>
          </a:blip>
          <a:srcRect/>
          <a:stretch>
            <a:fillRect/>
          </a:stretch>
        </p:blipFill>
        <p:spPr bwMode="auto">
          <a:xfrm>
            <a:off x="1932964" y="4849312"/>
            <a:ext cx="390950" cy="34641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Picture"/>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6484429" y="480380"/>
            <a:ext cx="733191" cy="533822"/>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nouvelleprof.files.wordpress.com/2017/05/topics-immigration-election-2016-320-240.jpg?w=320"/>
          <p:cNvPicPr>
            <a:picLocks noChangeAspect="1" noChangeArrowheads="1"/>
          </p:cNvPicPr>
          <p:nvPr/>
        </p:nvPicPr>
        <p:blipFill>
          <a:blip r:embed="rId15" cstate="hqprint">
            <a:extLst>
              <a:ext uri="{BEBA8EAE-BF5A-486C-A8C5-ECC9F3942E4B}">
                <a14:imgProps xmlns:a14="http://schemas.microsoft.com/office/drawing/2010/main">
                  <a14:imgLayer r:embed="rId16">
                    <a14:imgEffect>
                      <a14:backgroundRemoval t="2917" b="100000" l="0" r="100000">
                        <a14:foregroundMark x1="85000" y1="67083" x2="85000" y2="67083"/>
                      </a14:backgroundRemoval>
                    </a14:imgEffect>
                  </a14:imgLayer>
                </a14:imgProps>
              </a:ext>
              <a:ext uri="{28A0092B-C50C-407E-A947-70E740481C1C}">
                <a14:useLocalDpi xmlns:a14="http://schemas.microsoft.com/office/drawing/2010/main" val="0"/>
              </a:ext>
            </a:extLst>
          </a:blip>
          <a:srcRect/>
          <a:stretch>
            <a:fillRect/>
          </a:stretch>
        </p:blipFill>
        <p:spPr bwMode="auto">
          <a:xfrm>
            <a:off x="1686344" y="1673453"/>
            <a:ext cx="543406" cy="40755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17" cstate="hqprint">
            <a:extLst>
              <a:ext uri="{BEBA8EAE-BF5A-486C-A8C5-ECC9F3942E4B}">
                <a14:imgProps xmlns:a14="http://schemas.microsoft.com/office/drawing/2010/main">
                  <a14:imgLayer r:embed="rId18">
                    <a14:imgEffect>
                      <a14:backgroundRemoval t="0" b="100000" l="0" r="100000">
                        <a14:foregroundMark x1="68571" y1="27077" x2="68571" y2="27077"/>
                        <a14:foregroundMark x1="80000" y1="19538" x2="80000" y2="19538"/>
                        <a14:foregroundMark x1="78429" y1="18000" x2="78429" y2="18000"/>
                        <a14:foregroundMark x1="75714" y1="16154" x2="75714" y2="16154"/>
                        <a14:foregroundMark x1="75000" y1="31538" x2="75000" y2="31538"/>
                        <a14:foregroundMark x1="73857" y1="22462" x2="73857" y2="22462"/>
                        <a14:foregroundMark x1="85429" y1="86154" x2="85429" y2="86154"/>
                        <a14:foregroundMark x1="16143" y1="88923" x2="16143" y2="88923"/>
                        <a14:foregroundMark x1="19714" y1="89538" x2="19714" y2="89538"/>
                        <a14:foregroundMark x1="17714" y1="87385" x2="17714" y2="87385"/>
                      </a14:backgroundRemoval>
                    </a14:imgEffect>
                  </a14:imgLayer>
                </a14:imgProps>
              </a:ext>
              <a:ext uri="{28A0092B-C50C-407E-A947-70E740481C1C}">
                <a14:useLocalDpi xmlns:a14="http://schemas.microsoft.com/office/drawing/2010/main" val="0"/>
              </a:ext>
            </a:extLst>
          </a:blip>
          <a:stretch>
            <a:fillRect/>
          </a:stretch>
        </p:blipFill>
        <p:spPr>
          <a:xfrm rot="973709">
            <a:off x="6890455" y="1681705"/>
            <a:ext cx="453543" cy="382626"/>
          </a:xfrm>
          <a:prstGeom prst="rect">
            <a:avLst/>
          </a:prstGeom>
        </p:spPr>
      </p:pic>
      <p:pic>
        <p:nvPicPr>
          <p:cNvPr id="23" name="Picture 2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066315" y="2714011"/>
            <a:ext cx="261132" cy="227013"/>
          </a:xfrm>
          <a:prstGeom prst="rect">
            <a:avLst/>
          </a:prstGeom>
        </p:spPr>
      </p:pic>
      <p:pic>
        <p:nvPicPr>
          <p:cNvPr id="24" name="Picture 23"/>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6977167" y="3096743"/>
            <a:ext cx="319193" cy="331384"/>
          </a:xfrm>
          <a:prstGeom prst="rect">
            <a:avLst/>
          </a:prstGeom>
        </p:spPr>
      </p:pic>
      <p:sp>
        <p:nvSpPr>
          <p:cNvPr id="2" name="Oval 1"/>
          <p:cNvSpPr/>
          <p:nvPr/>
        </p:nvSpPr>
        <p:spPr>
          <a:xfrm>
            <a:off x="6977168" y="807154"/>
            <a:ext cx="87575" cy="840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a:blip r:embed="rId17" cstate="hqprint">
            <a:extLst>
              <a:ext uri="{BEBA8EAE-BF5A-486C-A8C5-ECC9F3942E4B}">
                <a14:imgProps xmlns:a14="http://schemas.microsoft.com/office/drawing/2010/main">
                  <a14:imgLayer r:embed="rId18">
                    <a14:imgEffect>
                      <a14:backgroundRemoval t="0" b="100000" l="0" r="100000">
                        <a14:foregroundMark x1="68571" y1="27077" x2="68571" y2="27077"/>
                        <a14:foregroundMark x1="80000" y1="19538" x2="80000" y2="19538"/>
                        <a14:foregroundMark x1="78429" y1="18000" x2="78429" y2="18000"/>
                        <a14:foregroundMark x1="75714" y1="16154" x2="75714" y2="16154"/>
                        <a14:foregroundMark x1="75000" y1="31538" x2="75000" y2="31538"/>
                        <a14:foregroundMark x1="73857" y1="22462" x2="73857" y2="22462"/>
                        <a14:foregroundMark x1="85429" y1="86154" x2="85429" y2="86154"/>
                        <a14:foregroundMark x1="16143" y1="88923" x2="16143" y2="88923"/>
                        <a14:foregroundMark x1="19714" y1="89538" x2="19714" y2="89538"/>
                        <a14:foregroundMark x1="17714" y1="87385" x2="17714" y2="87385"/>
                      </a14:backgroundRemoval>
                    </a14:imgEffect>
                  </a14:imgLayer>
                </a14:imgProps>
              </a:ext>
              <a:ext uri="{28A0092B-C50C-407E-A947-70E740481C1C}">
                <a14:useLocalDpi xmlns:a14="http://schemas.microsoft.com/office/drawing/2010/main" val="0"/>
              </a:ext>
            </a:extLst>
          </a:blip>
          <a:stretch>
            <a:fillRect/>
          </a:stretch>
        </p:blipFill>
        <p:spPr>
          <a:xfrm rot="1196551">
            <a:off x="4616336" y="2169198"/>
            <a:ext cx="338142" cy="285269"/>
          </a:xfrm>
          <a:prstGeom prst="rect">
            <a:avLst/>
          </a:prstGeom>
        </p:spPr>
      </p:pic>
      <p:pic>
        <p:nvPicPr>
          <p:cNvPr id="7" name="Picture 2" descr="http://majidata.go.ke/images/Informal%20and%20illegal%20settlement%20-%20athi%20river.jpg"/>
          <p:cNvPicPr>
            <a:picLocks noChangeAspect="1" noChangeArrowheads="1"/>
          </p:cNvPicPr>
          <p:nvPr/>
        </p:nvPicPr>
        <p:blipFill rotWithShape="1">
          <a:blip r:embed="rId20" cstate="hqprint">
            <a:extLst>
              <a:ext uri="{28A0092B-C50C-407E-A947-70E740481C1C}">
                <a14:useLocalDpi xmlns:a14="http://schemas.microsoft.com/office/drawing/2010/main" val="0"/>
              </a:ext>
            </a:extLst>
          </a:blip>
          <a:srcRect t="14058" b="-1"/>
          <a:stretch/>
        </p:blipFill>
        <p:spPr bwMode="auto">
          <a:xfrm>
            <a:off x="6773273" y="4288134"/>
            <a:ext cx="444347" cy="2756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ajidata.go.ke/images/Municipal%20Council%20estate,%20masaba,kitale.jpg"/>
          <p:cNvPicPr>
            <a:picLocks noChangeAspect="1" noChangeArrowheads="1"/>
          </p:cNvPicPr>
          <p:nvPr/>
        </p:nvPicPr>
        <p:blipFill>
          <a:blip r:embed="rId21" cstate="hqprint">
            <a:extLst>
              <a:ext uri="{28A0092B-C50C-407E-A947-70E740481C1C}">
                <a14:useLocalDpi xmlns:a14="http://schemas.microsoft.com/office/drawing/2010/main" val="0"/>
              </a:ext>
            </a:extLst>
          </a:blip>
          <a:srcRect/>
          <a:stretch>
            <a:fillRect/>
          </a:stretch>
        </p:blipFill>
        <p:spPr bwMode="auto">
          <a:xfrm>
            <a:off x="6735115" y="6451317"/>
            <a:ext cx="485985" cy="3179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p:cNvPicPr>
            <a:picLocks noChangeAspect="1" noChangeArrowheads="1"/>
          </p:cNvPicPr>
          <p:nvPr/>
        </p:nvPicPr>
        <p:blipFill>
          <a:blip r:embed="rId22" cstate="hqprint">
            <a:extLst>
              <a:ext uri="{28A0092B-C50C-407E-A947-70E740481C1C}">
                <a14:useLocalDpi xmlns:a14="http://schemas.microsoft.com/office/drawing/2010/main" val="0"/>
              </a:ext>
            </a:extLst>
          </a:blip>
          <a:srcRect/>
          <a:stretch>
            <a:fillRect/>
          </a:stretch>
        </p:blipFill>
        <p:spPr bwMode="auto">
          <a:xfrm>
            <a:off x="9645319" y="3825823"/>
            <a:ext cx="215425" cy="1292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23">
            <a:extLst>
              <a:ext uri="{BEBA8EAE-BF5A-486C-A8C5-ECC9F3942E4B}">
                <a14:imgProps xmlns:a14="http://schemas.microsoft.com/office/drawing/2010/main">
                  <a14:imgLayer r:embed="rId24">
                    <a14:imgEffect>
                      <a14:backgroundRemoval t="0" b="100000" l="0" r="100000">
                        <a14:foregroundMark x1="46000" y1="18750" x2="46000" y2="18750"/>
                        <a14:foregroundMark x1="46000" y1="26786" x2="46000" y2="26786"/>
                        <a14:foregroundMark x1="42333" y1="30357" x2="42333" y2="30357"/>
                        <a14:foregroundMark x1="44667" y1="20982" x2="44667" y2="20982"/>
                        <a14:foregroundMark x1="58000" y1="18750" x2="58000" y2="18750"/>
                        <a14:foregroundMark x1="61000" y1="30804" x2="61000" y2="30804"/>
                        <a14:foregroundMark x1="63667" y1="29464" x2="63667" y2="29464"/>
                        <a14:foregroundMark x1="55000" y1="30357" x2="55000" y2="30357"/>
                        <a14:foregroundMark x1="48667" y1="31250" x2="48667" y2="31250"/>
                        <a14:foregroundMark x1="48667" y1="31250" x2="48667" y2="31250"/>
                        <a14:foregroundMark x1="51000" y1="27679" x2="51000" y2="27679"/>
                        <a14:foregroundMark x1="48333" y1="29464" x2="48333" y2="29464"/>
                        <a14:foregroundMark x1="56333" y1="29464" x2="56333" y2="29464"/>
                        <a14:foregroundMark x1="63000" y1="28125" x2="63000" y2="28125"/>
                        <a14:foregroundMark x1="11000" y1="77679" x2="11000" y2="77679"/>
                        <a14:foregroundMark x1="11000" y1="77679" x2="11000" y2="77679"/>
                        <a14:foregroundMark x1="9000" y1="79464" x2="9000" y2="79464"/>
                        <a14:foregroundMark x1="6667" y1="84375" x2="6667" y2="84375"/>
                        <a14:foregroundMark x1="9333" y1="93750" x2="9333" y2="93750"/>
                        <a14:foregroundMark x1="20333" y1="92857" x2="20333" y2="92857"/>
                        <a14:foregroundMark x1="14000" y1="93750" x2="14000" y2="93750"/>
                        <a14:foregroundMark x1="3667" y1="93750" x2="3667" y2="93750"/>
                        <a14:foregroundMark x1="3333" y1="82589" x2="3333" y2="82589"/>
                        <a14:foregroundMark x1="5000" y1="76786" x2="5000" y2="76786"/>
                        <a14:foregroundMark x1="7333" y1="71429" x2="7333" y2="71429"/>
                        <a14:foregroundMark x1="13667" y1="75000" x2="13667" y2="75000"/>
                        <a14:foregroundMark x1="14667" y1="80804" x2="14667" y2="80804"/>
                        <a14:foregroundMark x1="16000" y1="87500" x2="16000" y2="87500"/>
                        <a14:foregroundMark x1="8667" y1="86607" x2="8667" y2="86607"/>
                        <a14:foregroundMark x1="8667" y1="86607" x2="8667" y2="86607"/>
                        <a14:foregroundMark x1="8667" y1="86607" x2="8667" y2="86607"/>
                        <a14:foregroundMark x1="8667" y1="86607" x2="8667" y2="86607"/>
                        <a14:foregroundMark x1="5667" y1="93750" x2="5667" y2="93750"/>
                        <a14:foregroundMark x1="7667" y1="91964" x2="7667" y2="91964"/>
                        <a14:foregroundMark x1="43000" y1="24107" x2="43000" y2="24107"/>
                        <a14:foregroundMark x1="43667" y1="28125" x2="43667" y2="28125"/>
                        <a14:foregroundMark x1="41000" y1="30804" x2="41000" y2="30804"/>
                        <a14:foregroundMark x1="48333" y1="19643" x2="48333" y2="19643"/>
                        <a14:foregroundMark x1="49667" y1="28125" x2="49667" y2="28125"/>
                        <a14:foregroundMark x1="61000" y1="24554" x2="61000" y2="24554"/>
                        <a14:foregroundMark x1="61333" y1="29018" x2="61333" y2="29018"/>
                        <a14:foregroundMark x1="59333" y1="20982" x2="59333" y2="20982"/>
                        <a14:foregroundMark x1="22000" y1="92857" x2="22000" y2="92857"/>
                        <a14:foregroundMark x1="30000" y1="73661" x2="30000" y2="73661"/>
                        <a14:foregroundMark x1="77667" y1="80804" x2="77667" y2="80804"/>
                        <a14:foregroundMark x1="77667" y1="80804" x2="77667" y2="80804"/>
                        <a14:foregroundMark x1="75333" y1="78125" x2="75333" y2="78125"/>
                        <a14:foregroundMark x1="80333" y1="77232" x2="80333" y2="77232"/>
                        <a14:foregroundMark x1="92667" y1="84821" x2="92667" y2="84821"/>
                        <a14:foregroundMark x1="93667" y1="75893" x2="93667" y2="75893"/>
                        <a14:foregroundMark x1="96333" y1="92857" x2="96333" y2="92857"/>
                        <a14:foregroundMark x1="91667" y1="88393" x2="91667" y2="88393"/>
                        <a14:foregroundMark x1="85667" y1="87054" x2="85667" y2="87054"/>
                        <a14:foregroundMark x1="87000" y1="91518" x2="87000" y2="91518"/>
                        <a14:foregroundMark x1="93000" y1="95982" x2="93000" y2="95982"/>
                        <a14:foregroundMark x1="12667" y1="81696" x2="12667" y2="81696"/>
                        <a14:foregroundMark x1="3000" y1="95089" x2="3000" y2="95089"/>
                        <a14:foregroundMark x1="88667" y1="80357" x2="88667" y2="80357"/>
                        <a14:foregroundMark x1="30333" y1="76786" x2="30333" y2="76786"/>
                      </a14:backgroundRemoval>
                    </a14:imgEffect>
                  </a14:imgLayer>
                </a14:imgProps>
              </a:ext>
            </a:extLst>
          </a:blip>
          <a:stretch>
            <a:fillRect/>
          </a:stretch>
        </p:blipFill>
        <p:spPr>
          <a:xfrm>
            <a:off x="9400233" y="4239832"/>
            <a:ext cx="429020" cy="320335"/>
          </a:xfrm>
          <a:prstGeom prst="rect">
            <a:avLst/>
          </a:prstGeom>
        </p:spPr>
      </p:pic>
      <p:pic>
        <p:nvPicPr>
          <p:cNvPr id="18" name="Picture 8" descr="Image result for sustainable clipart"/>
          <p:cNvPicPr>
            <a:picLocks noChangeAspect="1" noChangeArrowheads="1"/>
          </p:cNvPicPr>
          <p:nvPr/>
        </p:nvPicPr>
        <p:blipFill>
          <a:blip r:embed="rId25" cstate="hqprint">
            <a:extLst>
              <a:ext uri="{28A0092B-C50C-407E-A947-70E740481C1C}">
                <a14:useLocalDpi xmlns:a14="http://schemas.microsoft.com/office/drawing/2010/main" val="0"/>
              </a:ext>
            </a:extLst>
          </a:blip>
          <a:srcRect/>
          <a:stretch>
            <a:fillRect/>
          </a:stretch>
        </p:blipFill>
        <p:spPr bwMode="auto">
          <a:xfrm>
            <a:off x="9574547" y="5354771"/>
            <a:ext cx="286197" cy="2861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vectorportal.com/img_novi/portsmouth-coat-of-arms_882.jpg">
            <a:extLst>
              <a:ext uri="{FF2B5EF4-FFF2-40B4-BE49-F238E27FC236}">
                <a16:creationId xmlns:a16="http://schemas.microsoft.com/office/drawing/2014/main" id="{413DDB88-5EE6-4920-93FC-D9BE02BA8304}"/>
              </a:ext>
            </a:extLst>
          </p:cNvPr>
          <p:cNvPicPr>
            <a:picLocks noChangeAspect="1" noChangeArrowheads="1"/>
          </p:cNvPicPr>
          <p:nvPr/>
        </p:nvPicPr>
        <p:blipFill>
          <a:blip r:embed="rId26">
            <a:extLst>
              <a:ext uri="{BEBA8EAE-BF5A-486C-A8C5-ECC9F3942E4B}">
                <a14:imgProps xmlns:a14="http://schemas.microsoft.com/office/drawing/2010/main">
                  <a14:imgLayer r:embed="rId27">
                    <a14:imgEffect>
                      <a14:backgroundRemoval t="8788" b="91818" l="10000" r="90000">
                        <a14:foregroundMark x1="60455" y1="8788" x2="60455" y2="8788"/>
                        <a14:foregroundMark x1="49394" y1="91818" x2="49394" y2="91818"/>
                      </a14:backgroundRemoval>
                    </a14:imgEffect>
                  </a14:imgLayer>
                </a14:imgProps>
              </a:ext>
              <a:ext uri="{28A0092B-C50C-407E-A947-70E740481C1C}">
                <a14:useLocalDpi xmlns:a14="http://schemas.microsoft.com/office/drawing/2010/main" val="0"/>
              </a:ext>
            </a:extLst>
          </a:blip>
          <a:srcRect/>
          <a:stretch>
            <a:fillRect/>
          </a:stretch>
        </p:blipFill>
        <p:spPr bwMode="auto">
          <a:xfrm>
            <a:off x="183191" y="23815"/>
            <a:ext cx="456565" cy="4565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europeanrailguide.com/mapsource/maps_src_v2/england_rail_showing_portsmouth.gif">
            <a:extLst>
              <a:ext uri="{FF2B5EF4-FFF2-40B4-BE49-F238E27FC236}">
                <a16:creationId xmlns:a16="http://schemas.microsoft.com/office/drawing/2014/main" id="{388FA935-D1A5-4209-A7F9-A48F7960C837}"/>
              </a:ext>
            </a:extLst>
          </p:cNvPr>
          <p:cNvPicPr>
            <a:picLocks noChangeAspect="1" noChangeArrowheads="1"/>
          </p:cNvPicPr>
          <p:nvPr/>
        </p:nvPicPr>
        <p:blipFill rotWithShape="1">
          <a:blip r:embed="rId28">
            <a:extLst>
              <a:ext uri="{28A0092B-C50C-407E-A947-70E740481C1C}">
                <a14:useLocalDpi xmlns:a14="http://schemas.microsoft.com/office/drawing/2010/main" val="0"/>
              </a:ext>
            </a:extLst>
          </a:blip>
          <a:srcRect b="39354"/>
          <a:stretch/>
        </p:blipFill>
        <p:spPr bwMode="auto">
          <a:xfrm>
            <a:off x="686842" y="891220"/>
            <a:ext cx="527193" cy="3799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hiowaa.org/wp-content/uploads/2017/05/gunwharf-quays.jpg">
            <a:extLst>
              <a:ext uri="{FF2B5EF4-FFF2-40B4-BE49-F238E27FC236}">
                <a16:creationId xmlns:a16="http://schemas.microsoft.com/office/drawing/2014/main" id="{17E54E94-B7AE-4B1D-8B77-8A938593022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228777" y="4456714"/>
            <a:ext cx="696734" cy="4372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vectortoons.com/wp-content/uploads/2016/09/military-ships-collection-006.jpg">
            <a:extLst>
              <a:ext uri="{FF2B5EF4-FFF2-40B4-BE49-F238E27FC236}">
                <a16:creationId xmlns:a16="http://schemas.microsoft.com/office/drawing/2014/main" id="{86D728B4-A003-40BF-A604-432ED4E008DC}"/>
              </a:ext>
            </a:extLst>
          </p:cNvPr>
          <p:cNvPicPr>
            <a:picLocks noChangeAspect="1" noChangeArrowheads="1"/>
          </p:cNvPicPr>
          <p:nvPr/>
        </p:nvPicPr>
        <p:blipFill>
          <a:blip r:embed="rId30">
            <a:extLst>
              <a:ext uri="{BEBA8EAE-BF5A-486C-A8C5-ECC9F3942E4B}">
                <a14:imgProps xmlns:a14="http://schemas.microsoft.com/office/drawing/2010/main">
                  <a14:imgLayer r:embed="rId31">
                    <a14:imgEffect>
                      <a14:backgroundRemoval t="9220" b="96454" l="2051" r="97754">
                        <a14:foregroundMark x1="7129" y1="76596" x2="7129" y2="76596"/>
                        <a14:foregroundMark x1="2246" y1="73759" x2="2246" y2="73759"/>
                        <a14:foregroundMark x1="5859" y1="93617" x2="5859" y2="93617"/>
                        <a14:foregroundMark x1="25977" y1="92553" x2="25977" y2="92553"/>
                        <a14:foregroundMark x1="45117" y1="87943" x2="45117" y2="87943"/>
                        <a14:foregroundMark x1="45898" y1="96454" x2="45898" y2="96454"/>
                        <a14:foregroundMark x1="90820" y1="91489" x2="90820" y2="91489"/>
                        <a14:foregroundMark x1="97754" y1="86525" x2="97754" y2="86525"/>
                      </a14:backgroundRemoval>
                    </a14:imgEffect>
                  </a14:imgLayer>
                </a14:imgProps>
              </a:ext>
              <a:ext uri="{28A0092B-C50C-407E-A947-70E740481C1C}">
                <a14:useLocalDpi xmlns:a14="http://schemas.microsoft.com/office/drawing/2010/main" val="0"/>
              </a:ext>
            </a:extLst>
          </a:blip>
          <a:srcRect/>
          <a:stretch>
            <a:fillRect/>
          </a:stretch>
        </p:blipFill>
        <p:spPr bwMode="auto">
          <a:xfrm>
            <a:off x="1475578" y="1223177"/>
            <a:ext cx="794396" cy="2187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images.vexels.com/media/users/13918/73081/raw/2cfc75d26f32e6608791a5263d92e52b-rio-2016-olympic-logo-vector.jpg">
            <a:extLst>
              <a:ext uri="{FF2B5EF4-FFF2-40B4-BE49-F238E27FC236}">
                <a16:creationId xmlns:a16="http://schemas.microsoft.com/office/drawing/2014/main" id="{ACF8C96C-2DA6-4AB7-9254-BE0079D22184}"/>
              </a:ext>
            </a:extLst>
          </p:cNvPr>
          <p:cNvPicPr>
            <a:picLocks noChangeAspect="1" noChangeArrowheads="1"/>
          </p:cNvPicPr>
          <p:nvPr/>
        </p:nvPicPr>
        <p:blipFill>
          <a:blip r:embed="rId32">
            <a:extLst>
              <a:ext uri="{BEBA8EAE-BF5A-486C-A8C5-ECC9F3942E4B}">
                <a14:imgProps xmlns:a14="http://schemas.microsoft.com/office/drawing/2010/main">
                  <a14:imgLayer r:embed="rId33">
                    <a14:imgEffect>
                      <a14:backgroundRemoval t="8369" b="89936" l="9927" r="89992">
                        <a14:foregroundMark x1="41566" y1="8369" x2="41566" y2="8369"/>
                        <a14:foregroundMark x1="29379" y1="73199" x2="29379" y2="73199"/>
                        <a14:foregroundMark x1="34302" y1="77542" x2="34302" y2="77542"/>
                        <a14:foregroundMark x1="53592" y1="72246" x2="53592" y2="72246"/>
                        <a14:foregroundMark x1="68362" y1="81250" x2="68362" y2="81250"/>
                      </a14:backgroundRemoval>
                    </a14:imgEffect>
                  </a14:imgLayer>
                </a14:imgProps>
              </a:ext>
              <a:ext uri="{28A0092B-C50C-407E-A947-70E740481C1C}">
                <a14:useLocalDpi xmlns:a14="http://schemas.microsoft.com/office/drawing/2010/main" val="0"/>
              </a:ext>
            </a:extLst>
          </a:blip>
          <a:srcRect/>
          <a:stretch>
            <a:fillRect/>
          </a:stretch>
        </p:blipFill>
        <p:spPr bwMode="auto">
          <a:xfrm>
            <a:off x="4915251" y="0"/>
            <a:ext cx="696748" cy="5308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mages.clipartpanda.com/garage-clipart-house-garage-22263560.jpg">
            <a:extLst>
              <a:ext uri="{FF2B5EF4-FFF2-40B4-BE49-F238E27FC236}">
                <a16:creationId xmlns:a16="http://schemas.microsoft.com/office/drawing/2014/main" id="{E6CEE124-3673-4DB0-BAF2-618A4A28F268}"/>
              </a:ext>
            </a:extLst>
          </p:cNvPr>
          <p:cNvPicPr>
            <a:picLocks noChangeAspect="1" noChangeArrowheads="1"/>
          </p:cNvPicPr>
          <p:nvPr/>
        </p:nvPicPr>
        <p:blipFill>
          <a:blip r:embed="rId34">
            <a:extLst>
              <a:ext uri="{BEBA8EAE-BF5A-486C-A8C5-ECC9F3942E4B}">
                <a14:imgProps xmlns:a14="http://schemas.microsoft.com/office/drawing/2010/main">
                  <a14:imgLayer r:embed="rId35">
                    <a14:imgEffect>
                      <a14:backgroundRemoval t="1270" b="92698" l="1462" r="96231">
                        <a14:foregroundMark x1="18231" y1="21508" x2="18231" y2="21508"/>
                        <a14:foregroundMark x1="33769" y1="20794" x2="33769" y2="20794"/>
                        <a14:foregroundMark x1="41846" y1="25873" x2="41846" y2="25873"/>
                        <a14:foregroundMark x1="42231" y1="29524" x2="42231" y2="29524"/>
                        <a14:foregroundMark x1="45308" y1="31111" x2="45308" y2="31111"/>
                        <a14:foregroundMark x1="49923" y1="16429" x2="49923" y2="16429"/>
                        <a14:foregroundMark x1="46538" y1="6508" x2="46538" y2="6508"/>
                        <a14:foregroundMark x1="18769" y1="21190" x2="18769" y2="21190"/>
                        <a14:foregroundMark x1="9077" y1="43889" x2="9077" y2="43889"/>
                        <a14:foregroundMark x1="7462" y1="56508" x2="7462" y2="56508"/>
                        <a14:foregroundMark x1="6000" y1="68175" x2="6000" y2="68175"/>
                        <a14:foregroundMark x1="7615" y1="58730" x2="7615" y2="58730"/>
                        <a14:foregroundMark x1="7846" y1="42698" x2="7846" y2="42698"/>
                        <a14:foregroundMark x1="52846" y1="38651" x2="52846" y2="38651"/>
                        <a14:foregroundMark x1="75615" y1="52698" x2="75615" y2="52698"/>
                        <a14:foregroundMark x1="92538" y1="32619" x2="92538" y2="32619"/>
                        <a14:foregroundMark x1="95923" y1="42778" x2="95923" y2="42778"/>
                        <a14:foregroundMark x1="2308" y1="47460" x2="2308" y2="47460"/>
                        <a14:foregroundMark x1="3846" y1="46111" x2="3846" y2="46111"/>
                        <a14:foregroundMark x1="1846" y1="70952" x2="1846" y2="70952"/>
                        <a14:foregroundMark x1="1846" y1="68016" x2="1846" y2="68016"/>
                        <a14:foregroundMark x1="48385" y1="1349" x2="48385" y2="1349"/>
                        <a14:foregroundMark x1="58769" y1="91349" x2="58769" y2="91349"/>
                        <a14:foregroundMark x1="28000" y1="78810" x2="28000" y2="78810"/>
                        <a14:foregroundMark x1="24846" y1="77540" x2="24846" y2="77540"/>
                        <a14:foregroundMark x1="20231" y1="79921" x2="20231" y2="79921"/>
                        <a14:foregroundMark x1="18231" y1="77143" x2="18231" y2="77143"/>
                        <a14:foregroundMark x1="23000" y1="80159" x2="23000" y2="80159"/>
                        <a14:foregroundMark x1="38308" y1="80159" x2="38308" y2="80159"/>
                        <a14:foregroundMark x1="44154" y1="81429" x2="44154" y2="81429"/>
                        <a14:foregroundMark x1="58385" y1="69286" x2="58385" y2="69286"/>
                        <a14:foregroundMark x1="82923" y1="86190" x2="82923" y2="86190"/>
                        <a14:foregroundMark x1="95769" y1="79762" x2="95769" y2="79762"/>
                        <a14:foregroundMark x1="96231" y1="77619" x2="96231" y2="77619"/>
                        <a14:foregroundMark x1="78385" y1="84444" x2="78385" y2="84444"/>
                        <a14:foregroundMark x1="73462" y1="85238" x2="73462" y2="85238"/>
                        <a14:foregroundMark x1="64462" y1="87857" x2="64462" y2="87857"/>
                        <a14:foregroundMark x1="59308" y1="89444" x2="59308" y2="89444"/>
                        <a14:foregroundMark x1="55692" y1="91190" x2="55692" y2="91190"/>
                        <a14:foregroundMark x1="50923" y1="86746" x2="50923" y2="86746"/>
                        <a14:foregroundMark x1="48231" y1="86111" x2="48231" y2="86111"/>
                        <a14:foregroundMark x1="51692" y1="90635" x2="51692" y2="90635"/>
                        <a14:foregroundMark x1="56000" y1="90794" x2="56000" y2="90794"/>
                        <a14:foregroundMark x1="61769" y1="48571" x2="61769" y2="48571"/>
                        <a14:foregroundMark x1="69769" y1="53175" x2="69769" y2="53175"/>
                        <a14:foregroundMark x1="76077" y1="53413" x2="76077" y2="53413"/>
                        <a14:foregroundMark x1="86846" y1="53492" x2="86846" y2="53492"/>
                        <a14:foregroundMark x1="58692" y1="44365" x2="58692" y2="44365"/>
                        <a14:foregroundMark x1="33231" y1="20238" x2="33231" y2="20238"/>
                        <a14:foregroundMark x1="27615" y1="27698" x2="27615" y2="27698"/>
                        <a14:foregroundMark x1="23385" y1="32143" x2="23385" y2="32143"/>
                        <a14:foregroundMark x1="17308" y1="40159" x2="17308" y2="40159"/>
                        <a14:foregroundMark x1="24308" y1="75476" x2="24308" y2="75476"/>
                        <a14:foregroundMark x1="27308" y1="81587" x2="27308" y2="81587"/>
                        <a14:foregroundMark x1="27308" y1="77778" x2="27308" y2="77778"/>
                        <a14:foregroundMark x1="17538" y1="81508" x2="17538" y2="81508"/>
                        <a14:foregroundMark x1="45077" y1="86111" x2="45077" y2="86111"/>
                        <a14:foregroundMark x1="55077" y1="92698" x2="55077" y2="92698"/>
                        <a14:foregroundMark x1="59923" y1="90952" x2="59923" y2="90952"/>
                        <a14:foregroundMark x1="65308" y1="89048" x2="65308" y2="89048"/>
                        <a14:foregroundMark x1="76000" y1="88175" x2="76000" y2="88175"/>
                        <a14:foregroundMark x1="78615" y1="83175" x2="78615" y2="83175"/>
                        <a14:foregroundMark x1="82769" y1="80159" x2="82769" y2="80159"/>
                        <a14:foregroundMark x1="81308" y1="79841" x2="81308" y2="79841"/>
                        <a14:foregroundMark x1="83769" y1="78571" x2="83769" y2="78571"/>
                        <a14:foregroundMark x1="65769" y1="90238" x2="65769" y2="90238"/>
                        <a14:foregroundMark x1="55846" y1="90159" x2="55846" y2="90159"/>
                        <a14:foregroundMark x1="49077" y1="86429" x2="49077" y2="86429"/>
                        <a14:foregroundMark x1="47846" y1="88254" x2="47846" y2="88254"/>
                        <a14:foregroundMark x1="19462" y1="37937" x2="19462" y2="37937"/>
                        <a14:foregroundMark x1="13692" y1="46587" x2="13692" y2="46587"/>
                        <a14:foregroundMark x1="28077" y1="77302" x2="28077" y2="77302"/>
                        <a14:foregroundMark x1="54692" y1="73175" x2="54692" y2="73175"/>
                        <a14:foregroundMark x1="52154" y1="81429" x2="52154" y2="81429"/>
                        <a14:foregroundMark x1="55385" y1="76349" x2="55385" y2="76349"/>
                        <a14:foregroundMark x1="65385" y1="32937" x2="65385" y2="32937"/>
                        <a14:foregroundMark x1="64308" y1="32778" x2="64308" y2="32778"/>
                      </a14:backgroundRemoval>
                    </a14:imgEffect>
                  </a14:imgLayer>
                </a14:imgProps>
              </a:ext>
              <a:ext uri="{28A0092B-C50C-407E-A947-70E740481C1C}">
                <a14:useLocalDpi xmlns:a14="http://schemas.microsoft.com/office/drawing/2010/main" val="0"/>
              </a:ext>
            </a:extLst>
          </a:blip>
          <a:srcRect/>
          <a:stretch>
            <a:fillRect/>
          </a:stretch>
        </p:blipFill>
        <p:spPr bwMode="auto">
          <a:xfrm>
            <a:off x="1976491" y="5846483"/>
            <a:ext cx="381045" cy="3693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upload.wikimedia.org/wikipedia/commons/thumb/7/77/Spinnaker_Tower_October_2016.jpg/1200px-Spinnaker_Tower_October_2016.jpg">
            <a:extLst>
              <a:ext uri="{FF2B5EF4-FFF2-40B4-BE49-F238E27FC236}">
                <a16:creationId xmlns:a16="http://schemas.microsoft.com/office/drawing/2014/main" id="{3337DD15-861D-489A-B7FC-0ED3A352D679}"/>
              </a:ext>
            </a:extLst>
          </p:cNvPr>
          <p:cNvPicPr>
            <a:picLocks noChangeAspect="1" noChangeArrowheads="1"/>
          </p:cNvPicPr>
          <p:nvPr/>
        </p:nvPicPr>
        <p:blipFill rotWithShape="1">
          <a:blip r:embed="rId36">
            <a:extLst>
              <a:ext uri="{28A0092B-C50C-407E-A947-70E740481C1C}">
                <a14:useLocalDpi xmlns:a14="http://schemas.microsoft.com/office/drawing/2010/main" val="0"/>
              </a:ext>
            </a:extLst>
          </a:blip>
          <a:srcRect l="19742" r="16167"/>
          <a:stretch/>
        </p:blipFill>
        <p:spPr bwMode="auto">
          <a:xfrm>
            <a:off x="4595995" y="5037070"/>
            <a:ext cx="242963" cy="50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014789"/>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11830</TotalTime>
  <Words>3008</Words>
  <Application>Microsoft Office PowerPoint</Application>
  <PresentationFormat>A4 Paper (210x297 mm)</PresentationFormat>
  <Paragraphs>270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Newbury</dc:creator>
  <cp:lastModifiedBy>Gavin Blackman</cp:lastModifiedBy>
  <cp:revision>351</cp:revision>
  <cp:lastPrinted>2019-03-04T10:02:08Z</cp:lastPrinted>
  <dcterms:created xsi:type="dcterms:W3CDTF">2016-10-27T16:31:45Z</dcterms:created>
  <dcterms:modified xsi:type="dcterms:W3CDTF">2019-03-06T11:34:49Z</dcterms:modified>
</cp:coreProperties>
</file>