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"/>
  </p:notesMasterIdLst>
  <p:sldIdLst>
    <p:sldId id="257" r:id="rId2"/>
    <p:sldId id="258" r:id="rId3"/>
  </p:sldIdLst>
  <p:sldSz cx="9906000" cy="6858000" type="A4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18560E-4C19-4242-AB1B-F01BD1538D48}" v="72" dt="2019-01-08T19:07:39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3" autoAdjust="0"/>
    <p:restoredTop sz="95373" autoAdjust="0"/>
  </p:normalViewPr>
  <p:slideViewPr>
    <p:cSldViewPr snapToGrid="0">
      <p:cViewPr varScale="1">
        <p:scale>
          <a:sx n="87" d="100"/>
          <a:sy n="87" d="100"/>
        </p:scale>
        <p:origin x="159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vin Blackman" userId="30108c45-e617-46d0-8708-8bced50adda8" providerId="ADAL" clId="{F418560E-4C19-4242-AB1B-F01BD1538D48}"/>
    <pc:docChg chg="undo custSel modSld">
      <pc:chgData name="Gavin Blackman" userId="30108c45-e617-46d0-8708-8bced50adda8" providerId="ADAL" clId="{F418560E-4C19-4242-AB1B-F01BD1538D48}" dt="2019-01-08T19:07:49.760" v="1458" actId="1076"/>
      <pc:docMkLst>
        <pc:docMk/>
      </pc:docMkLst>
      <pc:sldChg chg="modSp">
        <pc:chgData name="Gavin Blackman" userId="30108c45-e617-46d0-8708-8bced50adda8" providerId="ADAL" clId="{F418560E-4C19-4242-AB1B-F01BD1538D48}" dt="2019-01-08T18:57:35.695" v="1342" actId="20577"/>
        <pc:sldMkLst>
          <pc:docMk/>
          <pc:sldMk cId="237134562" sldId="257"/>
        </pc:sldMkLst>
        <pc:graphicFrameChg chg="modGraphic">
          <ac:chgData name="Gavin Blackman" userId="30108c45-e617-46d0-8708-8bced50adda8" providerId="ADAL" clId="{F418560E-4C19-4242-AB1B-F01BD1538D48}" dt="2018-12-24T15:23:29.374" v="231" actId="20577"/>
          <ac:graphicFrameMkLst>
            <pc:docMk/>
            <pc:sldMk cId="237134562" sldId="257"/>
            <ac:graphicFrameMk id="6" creationId="{00000000-0000-0000-0000-000000000000}"/>
          </ac:graphicFrameMkLst>
        </pc:graphicFrameChg>
        <pc:graphicFrameChg chg="modGraphic">
          <ac:chgData name="Gavin Blackman" userId="30108c45-e617-46d0-8708-8bced50adda8" providerId="ADAL" clId="{F418560E-4C19-4242-AB1B-F01BD1538D48}" dt="2018-12-24T15:28:37.441" v="418" actId="14100"/>
          <ac:graphicFrameMkLst>
            <pc:docMk/>
            <pc:sldMk cId="237134562" sldId="257"/>
            <ac:graphicFrameMk id="12" creationId="{570325A4-84AB-46E6-8C31-825F6FE8816B}"/>
          </ac:graphicFrameMkLst>
        </pc:graphicFrameChg>
        <pc:graphicFrameChg chg="modGraphic">
          <ac:chgData name="Gavin Blackman" userId="30108c45-e617-46d0-8708-8bced50adda8" providerId="ADAL" clId="{F418560E-4C19-4242-AB1B-F01BD1538D48}" dt="2019-01-08T18:57:35.695" v="1342" actId="20577"/>
          <ac:graphicFrameMkLst>
            <pc:docMk/>
            <pc:sldMk cId="237134562" sldId="257"/>
            <ac:graphicFrameMk id="38" creationId="{00000000-0000-0000-0000-000000000000}"/>
          </ac:graphicFrameMkLst>
        </pc:graphicFrameChg>
        <pc:graphicFrameChg chg="modGraphic">
          <ac:chgData name="Gavin Blackman" userId="30108c45-e617-46d0-8708-8bced50adda8" providerId="ADAL" clId="{F418560E-4C19-4242-AB1B-F01BD1538D48}" dt="2018-12-24T15:29:00.173" v="430" actId="20577"/>
          <ac:graphicFrameMkLst>
            <pc:docMk/>
            <pc:sldMk cId="237134562" sldId="257"/>
            <ac:graphicFrameMk id="47" creationId="{00000000-0000-0000-0000-000000000000}"/>
          </ac:graphicFrameMkLst>
        </pc:graphicFrameChg>
      </pc:sldChg>
      <pc:sldChg chg="addSp delSp modSp">
        <pc:chgData name="Gavin Blackman" userId="30108c45-e617-46d0-8708-8bced50adda8" providerId="ADAL" clId="{F418560E-4C19-4242-AB1B-F01BD1538D48}" dt="2019-01-08T19:07:49.760" v="1458" actId="1076"/>
        <pc:sldMkLst>
          <pc:docMk/>
          <pc:sldMk cId="819432791" sldId="258"/>
        </pc:sldMkLst>
        <pc:spChg chg="del">
          <ac:chgData name="Gavin Blackman" userId="30108c45-e617-46d0-8708-8bced50adda8" providerId="ADAL" clId="{F418560E-4C19-4242-AB1B-F01BD1538D48}" dt="2019-01-08T08:06:42.491" v="431" actId="478"/>
          <ac:spMkLst>
            <pc:docMk/>
            <pc:sldMk cId="819432791" sldId="258"/>
            <ac:spMk id="8" creationId="{00000000-0000-0000-0000-000000000000}"/>
          </ac:spMkLst>
        </pc:spChg>
        <pc:spChg chg="add mod">
          <ac:chgData name="Gavin Blackman" userId="30108c45-e617-46d0-8708-8bced50adda8" providerId="ADAL" clId="{F418560E-4C19-4242-AB1B-F01BD1538D48}" dt="2019-01-08T13:55:24.250" v="1341" actId="1076"/>
          <ac:spMkLst>
            <pc:docMk/>
            <pc:sldMk cId="819432791" sldId="258"/>
            <ac:spMk id="28" creationId="{A90F6F1A-C459-47B4-829F-609B04AFF01A}"/>
          </ac:spMkLst>
        </pc:spChg>
        <pc:graphicFrameChg chg="modGraphic">
          <ac:chgData name="Gavin Blackman" userId="30108c45-e617-46d0-8708-8bced50adda8" providerId="ADAL" clId="{F418560E-4C19-4242-AB1B-F01BD1538D48}" dt="2018-12-24T15:21:17.166" v="189" actId="20577"/>
          <ac:graphicFrameMkLst>
            <pc:docMk/>
            <pc:sldMk cId="819432791" sldId="258"/>
            <ac:graphicFrameMk id="10" creationId="{00000000-0000-0000-0000-000000000000}"/>
          </ac:graphicFrameMkLst>
        </pc:graphicFrameChg>
        <pc:graphicFrameChg chg="modGraphic">
          <ac:chgData name="Gavin Blackman" userId="30108c45-e617-46d0-8708-8bced50adda8" providerId="ADAL" clId="{F418560E-4C19-4242-AB1B-F01BD1538D48}" dt="2018-12-24T15:18:28.773" v="163" actId="404"/>
          <ac:graphicFrameMkLst>
            <pc:docMk/>
            <pc:sldMk cId="819432791" sldId="258"/>
            <ac:graphicFrameMk id="11" creationId="{00000000-0000-0000-0000-000000000000}"/>
          </ac:graphicFrameMkLst>
        </pc:graphicFrameChg>
        <pc:graphicFrameChg chg="modGraphic">
          <ac:chgData name="Gavin Blackman" userId="30108c45-e617-46d0-8708-8bced50adda8" providerId="ADAL" clId="{F418560E-4C19-4242-AB1B-F01BD1538D48}" dt="2018-12-24T15:17:39.171" v="153" actId="20577"/>
          <ac:graphicFrameMkLst>
            <pc:docMk/>
            <pc:sldMk cId="819432791" sldId="258"/>
            <ac:graphicFrameMk id="17" creationId="{00000000-0000-0000-0000-000000000000}"/>
          </ac:graphicFrameMkLst>
        </pc:graphicFrameChg>
        <pc:graphicFrameChg chg="mod modGraphic">
          <ac:chgData name="Gavin Blackman" userId="30108c45-e617-46d0-8708-8bced50adda8" providerId="ADAL" clId="{F418560E-4C19-4242-AB1B-F01BD1538D48}" dt="2019-01-08T18:59:19.028" v="1407" actId="20577"/>
          <ac:graphicFrameMkLst>
            <pc:docMk/>
            <pc:sldMk cId="819432791" sldId="258"/>
            <ac:graphicFrameMk id="21" creationId="{00000000-0000-0000-0000-000000000000}"/>
          </ac:graphicFrameMkLst>
        </pc:graphicFrameChg>
        <pc:graphicFrameChg chg="modGraphic">
          <ac:chgData name="Gavin Blackman" userId="30108c45-e617-46d0-8708-8bced50adda8" providerId="ADAL" clId="{F418560E-4C19-4242-AB1B-F01BD1538D48}" dt="2019-01-08T19:02:48.873" v="1447" actId="404"/>
          <ac:graphicFrameMkLst>
            <pc:docMk/>
            <pc:sldMk cId="819432791" sldId="258"/>
            <ac:graphicFrameMk id="26" creationId="{00000000-0000-0000-0000-000000000000}"/>
          </ac:graphicFrameMkLst>
        </pc:graphicFrameChg>
        <pc:graphicFrameChg chg="del modGraphic">
          <ac:chgData name="Gavin Blackman" userId="30108c45-e617-46d0-8708-8bced50adda8" providerId="ADAL" clId="{F418560E-4C19-4242-AB1B-F01BD1538D48}" dt="2019-01-08T08:06:49.937" v="433" actId="478"/>
          <ac:graphicFrameMkLst>
            <pc:docMk/>
            <pc:sldMk cId="819432791" sldId="258"/>
            <ac:graphicFrameMk id="27" creationId="{00000000-0000-0000-0000-000000000000}"/>
          </ac:graphicFrameMkLst>
        </pc:graphicFrameChg>
        <pc:graphicFrameChg chg="modGraphic">
          <ac:chgData name="Gavin Blackman" userId="30108c45-e617-46d0-8708-8bced50adda8" providerId="ADAL" clId="{F418560E-4C19-4242-AB1B-F01BD1538D48}" dt="2018-12-24T15:19:19.456" v="171" actId="20577"/>
          <ac:graphicFrameMkLst>
            <pc:docMk/>
            <pc:sldMk cId="819432791" sldId="258"/>
            <ac:graphicFrameMk id="29" creationId="{00000000-0000-0000-0000-000000000000}"/>
          </ac:graphicFrameMkLst>
        </pc:graphicFrameChg>
        <pc:graphicFrameChg chg="modGraphic">
          <ac:chgData name="Gavin Blackman" userId="30108c45-e617-46d0-8708-8bced50adda8" providerId="ADAL" clId="{F418560E-4C19-4242-AB1B-F01BD1538D48}" dt="2018-12-24T15:16:39.838" v="133" actId="6549"/>
          <ac:graphicFrameMkLst>
            <pc:docMk/>
            <pc:sldMk cId="819432791" sldId="258"/>
            <ac:graphicFrameMk id="47" creationId="{00000000-0000-0000-0000-000000000000}"/>
          </ac:graphicFrameMkLst>
        </pc:graphicFrameChg>
        <pc:graphicFrameChg chg="mod modGraphic">
          <ac:chgData name="Gavin Blackman" userId="30108c45-e617-46d0-8708-8bced50adda8" providerId="ADAL" clId="{F418560E-4C19-4242-AB1B-F01BD1538D48}" dt="2019-01-08T13:47:22.192" v="1223"/>
          <ac:graphicFrameMkLst>
            <pc:docMk/>
            <pc:sldMk cId="819432791" sldId="258"/>
            <ac:graphicFrameMk id="50" creationId="{00000000-0000-0000-0000-000000000000}"/>
          </ac:graphicFrameMkLst>
        </pc:graphicFrameChg>
        <pc:picChg chg="del">
          <ac:chgData name="Gavin Blackman" userId="30108c45-e617-46d0-8708-8bced50adda8" providerId="ADAL" clId="{F418560E-4C19-4242-AB1B-F01BD1538D48}" dt="2019-01-08T08:06:42.491" v="431" actId="478"/>
          <ac:picMkLst>
            <pc:docMk/>
            <pc:sldMk cId="819432791" sldId="258"/>
            <ac:picMk id="4" creationId="{00000000-0000-0000-0000-000000000000}"/>
          </ac:picMkLst>
        </pc:picChg>
        <pc:picChg chg="add mod modCrop">
          <ac:chgData name="Gavin Blackman" userId="30108c45-e617-46d0-8708-8bced50adda8" providerId="ADAL" clId="{F418560E-4C19-4242-AB1B-F01BD1538D48}" dt="2019-01-08T19:02:55.795" v="1448" actId="14100"/>
          <ac:picMkLst>
            <pc:docMk/>
            <pc:sldMk cId="819432791" sldId="258"/>
            <ac:picMk id="4" creationId="{E4AA53C3-3B99-4C5F-A6AE-861C4962BB04}"/>
          </ac:picMkLst>
        </pc:picChg>
        <pc:picChg chg="add mod modCrop">
          <ac:chgData name="Gavin Blackman" userId="30108c45-e617-46d0-8708-8bced50adda8" providerId="ADAL" clId="{F418560E-4C19-4242-AB1B-F01BD1538D48}" dt="2019-01-08T19:02:08.266" v="1420" actId="14100"/>
          <ac:picMkLst>
            <pc:docMk/>
            <pc:sldMk cId="819432791" sldId="258"/>
            <ac:picMk id="8" creationId="{A102DC85-FD05-43FD-A0D4-355F72B61484}"/>
          </ac:picMkLst>
        </pc:picChg>
        <pc:picChg chg="add mod">
          <ac:chgData name="Gavin Blackman" userId="30108c45-e617-46d0-8708-8bced50adda8" providerId="ADAL" clId="{F418560E-4C19-4242-AB1B-F01BD1538D48}" dt="2019-01-08T13:48:11.962" v="1247" actId="1076"/>
          <ac:picMkLst>
            <pc:docMk/>
            <pc:sldMk cId="819432791" sldId="258"/>
            <ac:picMk id="22" creationId="{02FAF103-8FFE-4FE9-BD0F-9D6B6E2FEEBB}"/>
          </ac:picMkLst>
        </pc:picChg>
        <pc:picChg chg="add mod">
          <ac:chgData name="Gavin Blackman" userId="30108c45-e617-46d0-8708-8bced50adda8" providerId="ADAL" clId="{F418560E-4C19-4242-AB1B-F01BD1538D48}" dt="2019-01-08T13:50:12.594" v="1287" actId="1076"/>
          <ac:picMkLst>
            <pc:docMk/>
            <pc:sldMk cId="819432791" sldId="258"/>
            <ac:picMk id="23" creationId="{B4A8EF6E-F88D-49E6-B5D3-9BEEBE8BFDD9}"/>
          </ac:picMkLst>
        </pc:picChg>
        <pc:picChg chg="add mod">
          <ac:chgData name="Gavin Blackman" userId="30108c45-e617-46d0-8708-8bced50adda8" providerId="ADAL" clId="{F418560E-4C19-4242-AB1B-F01BD1538D48}" dt="2019-01-08T13:52:16.259" v="1335" actId="1076"/>
          <ac:picMkLst>
            <pc:docMk/>
            <pc:sldMk cId="819432791" sldId="258"/>
            <ac:picMk id="24" creationId="{D441002D-0817-49AA-B4E2-35C72266433D}"/>
          </ac:picMkLst>
        </pc:picChg>
        <pc:picChg chg="mod">
          <ac:chgData name="Gavin Blackman" userId="30108c45-e617-46d0-8708-8bced50adda8" providerId="ADAL" clId="{F418560E-4C19-4242-AB1B-F01BD1538D48}" dt="2018-12-24T15:19:56.029" v="173" actId="14100"/>
          <ac:picMkLst>
            <pc:docMk/>
            <pc:sldMk cId="819432791" sldId="258"/>
            <ac:picMk id="25" creationId="{00000000-0000-0000-0000-000000000000}"/>
          </ac:picMkLst>
        </pc:picChg>
        <pc:picChg chg="add mod">
          <ac:chgData name="Gavin Blackman" userId="30108c45-e617-46d0-8708-8bced50adda8" providerId="ADAL" clId="{F418560E-4C19-4242-AB1B-F01BD1538D48}" dt="2019-01-08T19:04:05.881" v="1455" actId="1076"/>
          <ac:picMkLst>
            <pc:docMk/>
            <pc:sldMk cId="819432791" sldId="258"/>
            <ac:picMk id="27" creationId="{EC9863B7-7890-4B08-B8C5-69E6C538B99E}"/>
          </ac:picMkLst>
        </pc:picChg>
        <pc:picChg chg="add mod">
          <ac:chgData name="Gavin Blackman" userId="30108c45-e617-46d0-8708-8bced50adda8" providerId="ADAL" clId="{F418560E-4C19-4242-AB1B-F01BD1538D48}" dt="2019-01-08T13:55:24.250" v="1341" actId="1076"/>
          <ac:picMkLst>
            <pc:docMk/>
            <pc:sldMk cId="819432791" sldId="258"/>
            <ac:picMk id="30" creationId="{1DE1F7C0-7052-4D8E-A771-30FDF0B4B2C5}"/>
          </ac:picMkLst>
        </pc:picChg>
        <pc:picChg chg="add mod">
          <ac:chgData name="Gavin Blackman" userId="30108c45-e617-46d0-8708-8bced50adda8" providerId="ADAL" clId="{F418560E-4C19-4242-AB1B-F01BD1538D48}" dt="2019-01-08T19:07:49.760" v="1458" actId="1076"/>
          <ac:picMkLst>
            <pc:docMk/>
            <pc:sldMk cId="819432791" sldId="258"/>
            <ac:picMk id="33" creationId="{1DCC5B60-0525-4BD7-9493-5784E0A5F87D}"/>
          </ac:picMkLst>
        </pc:picChg>
        <pc:picChg chg="del">
          <ac:chgData name="Gavin Blackman" userId="30108c45-e617-46d0-8708-8bced50adda8" providerId="ADAL" clId="{F418560E-4C19-4242-AB1B-F01BD1538D48}" dt="2019-01-08T08:06:42.491" v="431" actId="478"/>
          <ac:picMkLst>
            <pc:docMk/>
            <pc:sldMk cId="819432791" sldId="258"/>
            <ac:picMk id="1040" creationId="{00000000-0000-0000-0000-000000000000}"/>
          </ac:picMkLst>
        </pc:picChg>
        <pc:picChg chg="del">
          <ac:chgData name="Gavin Blackman" userId="30108c45-e617-46d0-8708-8bced50adda8" providerId="ADAL" clId="{F418560E-4C19-4242-AB1B-F01BD1538D48}" dt="2019-01-08T08:06:42.491" v="431" actId="478"/>
          <ac:picMkLst>
            <pc:docMk/>
            <pc:sldMk cId="819432791" sldId="258"/>
            <ac:picMk id="1042" creationId="{00000000-0000-0000-0000-000000000000}"/>
          </ac:picMkLst>
        </pc:picChg>
        <pc:picChg chg="del">
          <ac:chgData name="Gavin Blackman" userId="30108c45-e617-46d0-8708-8bced50adda8" providerId="ADAL" clId="{F418560E-4C19-4242-AB1B-F01BD1538D48}" dt="2019-01-08T08:06:42.491" v="431" actId="478"/>
          <ac:picMkLst>
            <pc:docMk/>
            <pc:sldMk cId="819432791" sldId="258"/>
            <ac:picMk id="104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54C05D37-AC0A-48DC-BAEB-80AD1594E319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9650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2" tIns="46031" rIns="92062" bIns="460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77195"/>
            <a:ext cx="5486400" cy="3908614"/>
          </a:xfrm>
          <a:prstGeom prst="rect">
            <a:avLst/>
          </a:prstGeom>
        </p:spPr>
        <p:txBody>
          <a:bodyPr vert="horz" lIns="92062" tIns="46031" rIns="92062" bIns="460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71800" cy="498055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28586"/>
            <a:ext cx="2971800" cy="498055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1DA74AD7-181B-4B13-BC30-8C115272D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04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1241425"/>
            <a:ext cx="48387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5F38E-A70D-42F0-9349-6200EA3114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33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1241425"/>
            <a:ext cx="48387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5F38E-A70D-42F0-9349-6200EA3114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76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4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29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9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89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29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2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29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3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99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47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60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B79D7-2109-4AF9-BB52-B7636FD36AC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8DF7-FD0F-4277-8378-635E18064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0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1.wdp"/><Relationship Id="rId23" Type="http://schemas.microsoft.com/office/2007/relationships/hdphoto" Target="../media/hdphoto3.wdp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26" Type="http://schemas.openxmlformats.org/officeDocument/2006/relationships/image" Target="../media/image37.png"/><Relationship Id="rId39" Type="http://schemas.openxmlformats.org/officeDocument/2006/relationships/image" Target="../media/image46.jpeg"/><Relationship Id="rId3" Type="http://schemas.openxmlformats.org/officeDocument/2006/relationships/image" Target="../media/image19.png"/><Relationship Id="rId21" Type="http://schemas.openxmlformats.org/officeDocument/2006/relationships/image" Target="../media/image33.gif"/><Relationship Id="rId34" Type="http://schemas.openxmlformats.org/officeDocument/2006/relationships/image" Target="../media/image42.png"/><Relationship Id="rId42" Type="http://schemas.openxmlformats.org/officeDocument/2006/relationships/image" Target="../media/image49.png"/><Relationship Id="rId7" Type="http://schemas.openxmlformats.org/officeDocument/2006/relationships/hyperlink" Target="https://commons.wikimedia.org/wiki/File:British_Isles_population_density_2011_NUTS3.svg" TargetMode="External"/><Relationship Id="rId12" Type="http://schemas.openxmlformats.org/officeDocument/2006/relationships/image" Target="../media/image27.png"/><Relationship Id="rId17" Type="http://schemas.openxmlformats.org/officeDocument/2006/relationships/image" Target="../media/image30.png"/><Relationship Id="rId25" Type="http://schemas.microsoft.com/office/2007/relationships/hdphoto" Target="../media/hdphoto7.wdp"/><Relationship Id="rId33" Type="http://schemas.microsoft.com/office/2007/relationships/hdphoto" Target="../media/hdphoto10.wdp"/><Relationship Id="rId38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20" Type="http://schemas.openxmlformats.org/officeDocument/2006/relationships/image" Target="../media/image32.jpeg"/><Relationship Id="rId29" Type="http://schemas.openxmlformats.org/officeDocument/2006/relationships/image" Target="../media/image39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24" Type="http://schemas.openxmlformats.org/officeDocument/2006/relationships/image" Target="../media/image36.png"/><Relationship Id="rId32" Type="http://schemas.openxmlformats.org/officeDocument/2006/relationships/image" Target="../media/image41.png"/><Relationship Id="rId37" Type="http://schemas.openxmlformats.org/officeDocument/2006/relationships/image" Target="../media/image44.png"/><Relationship Id="rId40" Type="http://schemas.openxmlformats.org/officeDocument/2006/relationships/image" Target="../media/image47.jpeg"/><Relationship Id="rId5" Type="http://schemas.openxmlformats.org/officeDocument/2006/relationships/image" Target="../media/image21.png"/><Relationship Id="rId15" Type="http://schemas.microsoft.com/office/2007/relationships/hdphoto" Target="../media/hdphoto5.wdp"/><Relationship Id="rId23" Type="http://schemas.openxmlformats.org/officeDocument/2006/relationships/image" Target="../media/image35.jpeg"/><Relationship Id="rId28" Type="http://schemas.microsoft.com/office/2007/relationships/hdphoto" Target="../media/hdphoto8.wdp"/><Relationship Id="rId36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1.png"/><Relationship Id="rId31" Type="http://schemas.openxmlformats.org/officeDocument/2006/relationships/image" Target="../media/image40.jpeg"/><Relationship Id="rId4" Type="http://schemas.openxmlformats.org/officeDocument/2006/relationships/image" Target="../media/image20.gif"/><Relationship Id="rId9" Type="http://schemas.openxmlformats.org/officeDocument/2006/relationships/image" Target="../media/image24.png"/><Relationship Id="rId14" Type="http://schemas.openxmlformats.org/officeDocument/2006/relationships/image" Target="../media/image28.png"/><Relationship Id="rId22" Type="http://schemas.openxmlformats.org/officeDocument/2006/relationships/image" Target="../media/image34.png"/><Relationship Id="rId27" Type="http://schemas.openxmlformats.org/officeDocument/2006/relationships/image" Target="../media/image38.png"/><Relationship Id="rId30" Type="http://schemas.microsoft.com/office/2007/relationships/hdphoto" Target="../media/hdphoto9.wdp"/><Relationship Id="rId35" Type="http://schemas.microsoft.com/office/2007/relationships/hdphoto" Target="../media/hdphoto11.wdp"/><Relationship Id="rId43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786769"/>
              </p:ext>
            </p:extLst>
          </p:nvPr>
        </p:nvGraphicFramePr>
        <p:xfrm>
          <a:off x="7675959" y="3956786"/>
          <a:ext cx="2208010" cy="1798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44471">
                  <a:extLst>
                    <a:ext uri="{9D8B030D-6E8A-4147-A177-3AD203B41FA5}">
                      <a16:colId xmlns:a16="http://schemas.microsoft.com/office/drawing/2014/main" val="3837661079"/>
                    </a:ext>
                  </a:extLst>
                </a:gridCol>
                <a:gridCol w="863539">
                  <a:extLst>
                    <a:ext uri="{9D8B030D-6E8A-4147-A177-3AD203B41FA5}">
                      <a16:colId xmlns:a16="http://schemas.microsoft.com/office/drawing/2014/main" val="2323378913"/>
                    </a:ext>
                  </a:extLst>
                </a:gridCol>
              </a:tblGrid>
              <a:tr h="205524">
                <a:tc gridSpan="2"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Fracking: opportunities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</a:rPr>
                        <a:t> and challenges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168585"/>
                  </a:ext>
                </a:extLst>
              </a:tr>
              <a:tr h="152675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0" dirty="0"/>
                        <a:t>Fracking is short</a:t>
                      </a:r>
                      <a:r>
                        <a:rPr lang="en-GB" sz="700" b="0" baseline="0" dirty="0"/>
                        <a:t> for </a:t>
                      </a:r>
                      <a:r>
                        <a:rPr lang="en-GB" sz="700" b="0" dirty="0"/>
                        <a:t>‘hydraulic fracturing’. Water</a:t>
                      </a:r>
                      <a:r>
                        <a:rPr lang="en-GB" sz="700" b="0" baseline="0" dirty="0"/>
                        <a:t> with chemicals is pumped into shale rock. The pressure breaks the rock, releasing the trapped gas.</a:t>
                      </a:r>
                      <a:endParaRPr lang="en-GB" sz="700" b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400" b="1" dirty="0"/>
                    </a:p>
                    <a:p>
                      <a:pPr marL="87313" indent="-87313">
                        <a:buFont typeface="Arial" panose="020B0604020202020204" pitchFamily="34" charset="0"/>
                        <a:buNone/>
                      </a:pPr>
                      <a:r>
                        <a:rPr lang="en-GB" sz="700" b="1" dirty="0"/>
                        <a:t>Opportunities</a:t>
                      </a:r>
                      <a:r>
                        <a:rPr lang="en-GB" sz="700" dirty="0"/>
                        <a:t> 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en-GB" sz="700" dirty="0"/>
                        <a:t>Shale gas could</a:t>
                      </a:r>
                      <a:r>
                        <a:rPr lang="en-GB" sz="700" baseline="0" dirty="0"/>
                        <a:t> be widely </a:t>
                      </a:r>
                      <a:r>
                        <a:rPr lang="en-GB" sz="700" dirty="0"/>
                        <a:t>available in the UK.</a:t>
                      </a:r>
                      <a:endParaRPr lang="en-GB" sz="700" baseline="0" dirty="0"/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en-GB" sz="700" baseline="0" dirty="0"/>
                        <a:t>It will provide slightly cheaper and more gas.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en-GB" sz="700" baseline="0" dirty="0"/>
                        <a:t>The UK will be less reliant on enemy states like Russia for its gas supply.</a:t>
                      </a:r>
                      <a:endParaRPr lang="en-GB" sz="7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dirty="0"/>
                        <a:t>Challenges</a:t>
                      </a:r>
                      <a:r>
                        <a:rPr lang="en-GB" sz="700" dirty="0"/>
                        <a:t> 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700" dirty="0"/>
                        <a:t>The water</a:t>
                      </a:r>
                      <a:r>
                        <a:rPr lang="en-GB" sz="700" baseline="0" dirty="0"/>
                        <a:t> used becomes toxic and poisons groundwater.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700" dirty="0"/>
                        <a:t>Som</a:t>
                      </a:r>
                      <a:r>
                        <a:rPr lang="en-GB" sz="700" baseline="0" dirty="0"/>
                        <a:t>e methane  (a greenhouse gas) escapes.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700" baseline="0" dirty="0"/>
                        <a:t>The process uses huge amounts of pure water.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700" baseline="0" dirty="0"/>
                        <a:t>Renewables are cleaner.</a:t>
                      </a:r>
                      <a:endParaRPr lang="en-GB" sz="7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51429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735984"/>
              </p:ext>
            </p:extLst>
          </p:nvPr>
        </p:nvGraphicFramePr>
        <p:xfrm>
          <a:off x="2868550" y="3107174"/>
          <a:ext cx="4824866" cy="19399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33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7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4050">
                  <a:extLst>
                    <a:ext uri="{9D8B030D-6E8A-4147-A177-3AD203B41FA5}">
                      <a16:colId xmlns:a16="http://schemas.microsoft.com/office/drawing/2014/main" val="19763375"/>
                    </a:ext>
                  </a:extLst>
                </a:gridCol>
              </a:tblGrid>
              <a:tr h="22081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Changing demand for energy in the UK creates opportunities and challenges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endParaRPr lang="en-GB" sz="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338490"/>
                  </a:ext>
                </a:extLst>
              </a:tr>
              <a:tr h="646658">
                <a:tc>
                  <a:txBody>
                    <a:bodyPr/>
                    <a:lstStyle/>
                    <a:p>
                      <a:r>
                        <a:rPr lang="en-GB" sz="700" dirty="0"/>
                        <a:t>The changing energy mix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700" baseline="0" dirty="0"/>
                        <a:t>The UK uses an </a:t>
                      </a:r>
                      <a:r>
                        <a:rPr lang="en-GB" sz="700" u="sng" baseline="0" dirty="0"/>
                        <a:t>energy mix</a:t>
                      </a:r>
                      <a:r>
                        <a:rPr lang="en-GB" sz="700" baseline="0" dirty="0"/>
                        <a:t>, i.e. its energy comes from lots of different sources, from</a:t>
                      </a:r>
                      <a:r>
                        <a:rPr lang="en-GB" sz="700" u="none" baseline="0" dirty="0"/>
                        <a:t> </a:t>
                      </a:r>
                      <a:r>
                        <a:rPr lang="en-GB" sz="700" u="sng" baseline="0" dirty="0"/>
                        <a:t>fossil fuels</a:t>
                      </a:r>
                      <a:r>
                        <a:rPr lang="en-GB" sz="700" u="none" baseline="0" dirty="0"/>
                        <a:t> (</a:t>
                      </a:r>
                      <a:r>
                        <a:rPr lang="en-GB" sz="700" baseline="0" dirty="0"/>
                        <a:t>coal, oil and gas) to nuclear, to </a:t>
                      </a:r>
                      <a:r>
                        <a:rPr lang="en-GB" sz="700" u="sng" baseline="0" dirty="0"/>
                        <a:t>renewables</a:t>
                      </a:r>
                      <a:r>
                        <a:rPr lang="en-GB" sz="700" baseline="0" dirty="0"/>
                        <a:t> like solar and wind.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700" baseline="0" dirty="0"/>
                        <a:t>The proportion of fossil fuels has </a:t>
                      </a:r>
                      <a:r>
                        <a:rPr lang="en-GB" sz="700" i="0" baseline="0" dirty="0"/>
                        <a:t>decreased, and the proportion of renewables has increased.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en-GB" sz="700" baseline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848">
                <a:tc>
                  <a:txBody>
                    <a:bodyPr/>
                    <a:lstStyle/>
                    <a:p>
                      <a:r>
                        <a:rPr lang="en-GB" sz="700" dirty="0"/>
                        <a:t>Decreasing domestic supply</a:t>
                      </a:r>
                      <a:r>
                        <a:rPr lang="en-GB" sz="700" baseline="0" dirty="0"/>
                        <a:t> </a:t>
                      </a:r>
                    </a:p>
                    <a:p>
                      <a:r>
                        <a:rPr lang="en-GB" sz="700" baseline="0" dirty="0"/>
                        <a:t>of oil, coal and gas.</a:t>
                      </a:r>
                      <a:endParaRPr lang="en-GB" sz="7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900" indent="-88900">
                        <a:buFont typeface="Arial" charset="0"/>
                        <a:buChar char="•"/>
                      </a:pPr>
                      <a:r>
                        <a:rPr lang="en-GB" sz="700" dirty="0"/>
                        <a:t>Reserves</a:t>
                      </a:r>
                      <a:r>
                        <a:rPr lang="en-GB" sz="700" baseline="0" dirty="0"/>
                        <a:t> (stores) of</a:t>
                      </a:r>
                      <a:r>
                        <a:rPr lang="en-GB" sz="700" dirty="0"/>
                        <a:t> North</a:t>
                      </a:r>
                      <a:r>
                        <a:rPr lang="en-GB" sz="700" baseline="0" dirty="0"/>
                        <a:t> Sea oil and gas are running out.</a:t>
                      </a:r>
                    </a:p>
                    <a:p>
                      <a:pPr marL="88900" indent="-88900">
                        <a:buFont typeface="Arial" charset="0"/>
                        <a:buChar char="•"/>
                      </a:pPr>
                      <a:r>
                        <a:rPr lang="en-GB" sz="700" baseline="0" dirty="0"/>
                        <a:t>EU regulations (rules) on greenhouse gas emissions have led to a decrease in fossil fuel use.</a:t>
                      </a:r>
                    </a:p>
                    <a:p>
                      <a:pPr marL="88900" indent="-88900">
                        <a:buFont typeface="Arial" charset="0"/>
                        <a:buChar char="•"/>
                      </a:pPr>
                      <a:r>
                        <a:rPr lang="en-GB" sz="700" baseline="0" dirty="0"/>
                        <a:t>Energy efficient appliances and industry mean less energy is used in homes and industry.</a:t>
                      </a:r>
                      <a:endParaRPr lang="en-GB" sz="7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endParaRPr lang="en-GB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658">
                <a:tc>
                  <a:txBody>
                    <a:bodyPr/>
                    <a:lstStyle/>
                    <a:p>
                      <a:r>
                        <a:rPr lang="en-GB" sz="700" dirty="0"/>
                        <a:t>Economic and environmental issues linked to energy use.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900" indent="-88900">
                        <a:buFont typeface="Arial" charset="0"/>
                        <a:buChar char="•"/>
                      </a:pPr>
                      <a:r>
                        <a:rPr lang="en-GB" sz="700" dirty="0"/>
                        <a:t>It is cheaper to import coal to</a:t>
                      </a:r>
                      <a:r>
                        <a:rPr lang="en-GB" sz="700" baseline="0" dirty="0"/>
                        <a:t> </a:t>
                      </a:r>
                      <a:r>
                        <a:rPr lang="en-GB" sz="700" dirty="0"/>
                        <a:t>the UK than to mine it,</a:t>
                      </a:r>
                      <a:r>
                        <a:rPr lang="en-GB" sz="700" baseline="0" dirty="0"/>
                        <a:t> so coal is still used top generate power.</a:t>
                      </a:r>
                    </a:p>
                    <a:p>
                      <a:pPr marL="88900" indent="-88900">
                        <a:buFont typeface="Arial" charset="0"/>
                        <a:buChar char="•"/>
                      </a:pPr>
                      <a:r>
                        <a:rPr lang="en-GB" sz="700" baseline="0" dirty="0"/>
                        <a:t>N</a:t>
                      </a:r>
                      <a:r>
                        <a:rPr lang="en-GB" sz="700" dirty="0"/>
                        <a:t>uclear power stations are being decommissioned (taken down) and only</a:t>
                      </a:r>
                      <a:r>
                        <a:rPr lang="en-GB" sz="700" baseline="0" dirty="0"/>
                        <a:t> one new one (</a:t>
                      </a:r>
                      <a:r>
                        <a:rPr lang="en-GB" sz="700" baseline="0" dirty="0" err="1"/>
                        <a:t>Hinkley</a:t>
                      </a:r>
                      <a:r>
                        <a:rPr lang="en-GB" sz="700" baseline="0" dirty="0"/>
                        <a:t> Point C) will be built. There is opposition to nuclear: massive costs, leaks, waste disposal.</a:t>
                      </a:r>
                    </a:p>
                    <a:p>
                      <a:pPr marL="88900" indent="-88900">
                        <a:buFont typeface="Arial" charset="0"/>
                        <a:buChar char="•"/>
                      </a:pPr>
                      <a:r>
                        <a:rPr lang="en-GB" sz="700" baseline="0" dirty="0"/>
                        <a:t>Economic concerns about energy include costs, jobs, set up costs, research, reliability.</a:t>
                      </a:r>
                    </a:p>
                    <a:p>
                      <a:pPr marL="88900" indent="-88900">
                        <a:buFont typeface="Arial" charset="0"/>
                        <a:buChar char="•"/>
                      </a:pPr>
                      <a:r>
                        <a:rPr lang="en-GB" sz="700" baseline="0" dirty="0"/>
                        <a:t>Environmental concerns include waste, noise, emissions, pollution, radiation leaks.</a:t>
                      </a:r>
                      <a:endParaRPr lang="en-GB" sz="7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endParaRPr lang="en-GB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572489"/>
              </p:ext>
            </p:extLst>
          </p:nvPr>
        </p:nvGraphicFramePr>
        <p:xfrm>
          <a:off x="6255369" y="17310"/>
          <a:ext cx="3612531" cy="39394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87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802">
                <a:tc gridSpan="2"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Opportunities and challenges created by changing demand for food in the UK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endParaRPr lang="en-GB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352676"/>
                  </a:ext>
                </a:extLst>
              </a:tr>
              <a:tr h="787895">
                <a:tc>
                  <a:txBody>
                    <a:bodyPr/>
                    <a:lstStyle/>
                    <a:p>
                      <a:r>
                        <a:rPr lang="en-GB" sz="700" dirty="0"/>
                        <a:t>Demand is growing for food generally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700" dirty="0"/>
                        <a:t>The UK’s population is growing. This is due to immigration</a:t>
                      </a:r>
                      <a:r>
                        <a:rPr lang="en-GB" sz="700" baseline="0" dirty="0"/>
                        <a:t> and a relatively high birth rate for an HIC.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700" baseline="0" dirty="0"/>
                        <a:t>People are also being more wasteful with food due to time constraints and following food fashions.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700" baseline="0" dirty="0"/>
                        <a:t>Some areas of the UK can’t grow food because they are too mountainous and cold.</a:t>
                      </a:r>
                      <a:endParaRPr lang="en-GB" sz="7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191">
                <a:tc>
                  <a:txBody>
                    <a:bodyPr/>
                    <a:lstStyle/>
                    <a:p>
                      <a:r>
                        <a:rPr lang="en-GB" sz="700" dirty="0"/>
                        <a:t>Demand is growing</a:t>
                      </a:r>
                      <a:r>
                        <a:rPr lang="en-GB" sz="700" baseline="0" dirty="0"/>
                        <a:t> for exotic and out-of-season food</a:t>
                      </a:r>
                      <a:endParaRPr lang="en-GB" sz="7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700" dirty="0"/>
                        <a:t>People want more</a:t>
                      </a:r>
                      <a:r>
                        <a:rPr lang="en-GB" sz="700" baseline="0" dirty="0"/>
                        <a:t> </a:t>
                      </a:r>
                      <a:r>
                        <a:rPr lang="en-GB" sz="700" dirty="0"/>
                        <a:t>exotic food, such as avocados and mangoes.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700" dirty="0"/>
                        <a:t>They</a:t>
                      </a:r>
                      <a:r>
                        <a:rPr lang="en-GB" sz="700" baseline="0" dirty="0"/>
                        <a:t> also want the same foods all through the year such as strawberries and asparagus (which are British summer crops). </a:t>
                      </a:r>
                      <a:endParaRPr lang="en-GB" sz="7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366549"/>
                  </a:ext>
                </a:extLst>
              </a:tr>
              <a:tr h="787895">
                <a:tc>
                  <a:txBody>
                    <a:bodyPr/>
                    <a:lstStyle/>
                    <a:p>
                      <a:r>
                        <a:rPr lang="en-GB" sz="700" dirty="0"/>
                        <a:t>Carbon footprints,</a:t>
                      </a:r>
                      <a:r>
                        <a:rPr lang="en-GB" sz="700" baseline="0" dirty="0"/>
                        <a:t> </a:t>
                      </a:r>
                      <a:r>
                        <a:rPr lang="en-GB" sz="700" dirty="0"/>
                        <a:t>food miles and environmental</a:t>
                      </a:r>
                      <a:r>
                        <a:rPr lang="en-GB" sz="700" baseline="0" dirty="0"/>
                        <a:t> damage</a:t>
                      </a:r>
                      <a:endParaRPr lang="en-GB" sz="7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charset="0"/>
                        <a:buChar char="•"/>
                      </a:pPr>
                      <a:r>
                        <a:rPr lang="en-GB" sz="700" dirty="0"/>
                        <a:t>As a result of these</a:t>
                      </a:r>
                      <a:r>
                        <a:rPr lang="en-GB" sz="700" baseline="0" dirty="0"/>
                        <a:t> challenges, much of our food is imported. It is grown in foreign countries and imported by sea or air. This leads to huge water and </a:t>
                      </a:r>
                      <a:r>
                        <a:rPr lang="en-GB" sz="700" u="sng" baseline="0" dirty="0"/>
                        <a:t>carbon footprints</a:t>
                      </a:r>
                      <a:r>
                        <a:rPr lang="en-GB" sz="700" baseline="0" dirty="0"/>
                        <a:t>.</a:t>
                      </a:r>
                    </a:p>
                    <a:p>
                      <a:pPr marL="88900" indent="-88900">
                        <a:buFont typeface="Arial" charset="0"/>
                        <a:buChar char="•"/>
                      </a:pPr>
                      <a:r>
                        <a:rPr lang="en-GB" sz="700" u="sng" baseline="0" dirty="0"/>
                        <a:t>Food miles </a:t>
                      </a:r>
                      <a:r>
                        <a:rPr lang="en-GB" sz="700" baseline="0" dirty="0"/>
                        <a:t>means the distance food has travelled from where it was grown to where it is eaten. The term measures the food’s greenhouse gas emissions.</a:t>
                      </a:r>
                      <a:endParaRPr lang="en-GB" sz="7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698">
                <a:tc>
                  <a:txBody>
                    <a:bodyPr/>
                    <a:lstStyle/>
                    <a:p>
                      <a:r>
                        <a:rPr lang="en-GB" sz="700" dirty="0"/>
                        <a:t>Agribusiness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charset="0"/>
                        <a:buChar char="•"/>
                      </a:pPr>
                      <a:r>
                        <a:rPr lang="en-GB" sz="700" u="sng" dirty="0"/>
                        <a:t>Agribusiness</a:t>
                      </a:r>
                      <a:r>
                        <a:rPr lang="en-GB" sz="700" baseline="0" dirty="0"/>
                        <a:t> means farms run by big business rather than individual farmers.</a:t>
                      </a:r>
                    </a:p>
                    <a:p>
                      <a:pPr marL="88900" indent="-88900">
                        <a:buFont typeface="Arial" charset="0"/>
                        <a:buChar char="•"/>
                      </a:pPr>
                      <a:r>
                        <a:rPr lang="en-GB" sz="700" baseline="0" dirty="0"/>
                        <a:t>It uses </a:t>
                      </a:r>
                      <a:r>
                        <a:rPr lang="en-GB" sz="700" u="sng" baseline="0" dirty="0"/>
                        <a:t>intensive farming</a:t>
                      </a:r>
                      <a:r>
                        <a:rPr lang="en-GB" sz="700" baseline="0" dirty="0"/>
                        <a:t>. This means a lot of capital (money) is invested in machinery, technology and chemicals (pesticides and fertilisers).</a:t>
                      </a:r>
                    </a:p>
                    <a:p>
                      <a:pPr marL="88900" indent="-88900">
                        <a:buFont typeface="Arial" charset="0"/>
                        <a:buChar char="•"/>
                      </a:pPr>
                      <a:r>
                        <a:rPr lang="en-GB" sz="700" baseline="0" dirty="0"/>
                        <a:t>It has a huge environmental impact. Bees and beneficial insects are killed with insecticide; fertilisers cause pond weed to choke streams; hedgerows are pulled up and biodiversity decreases.</a:t>
                      </a:r>
                      <a:endParaRPr lang="en-GB" sz="7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55697"/>
                  </a:ext>
                </a:extLst>
              </a:tr>
              <a:tr h="672994">
                <a:tc>
                  <a:txBody>
                    <a:bodyPr/>
                    <a:lstStyle/>
                    <a:p>
                      <a:r>
                        <a:rPr lang="en-GB" sz="700" dirty="0"/>
                        <a:t>Organic</a:t>
                      </a:r>
                      <a:r>
                        <a:rPr lang="en-GB" sz="700" baseline="0" dirty="0"/>
                        <a:t> food</a:t>
                      </a:r>
                      <a:endParaRPr lang="en-GB" sz="7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>
                        <a:buFont typeface="Arial" charset="0"/>
                        <a:buChar char="•"/>
                      </a:pPr>
                      <a:r>
                        <a:rPr lang="en-GB" sz="700" dirty="0"/>
                        <a:t>As</a:t>
                      </a:r>
                      <a:r>
                        <a:rPr lang="en-GB" sz="700" baseline="0" dirty="0"/>
                        <a:t> a result of these environmental concerns, people are increasingly trying organic food.</a:t>
                      </a:r>
                    </a:p>
                    <a:p>
                      <a:pPr marL="87313" indent="-87313">
                        <a:buFont typeface="Arial" charset="0"/>
                        <a:buChar char="•"/>
                      </a:pPr>
                      <a:r>
                        <a:rPr lang="en-GB" sz="700" baseline="0" dirty="0"/>
                        <a:t>Organic food is grown without artificial chemicals, usually locally, to reduce food miles and with concern for the environment.</a:t>
                      </a:r>
                      <a:endParaRPr lang="en-GB" sz="7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025297"/>
              </p:ext>
            </p:extLst>
          </p:nvPr>
        </p:nvGraphicFramePr>
        <p:xfrm>
          <a:off x="12288" y="19051"/>
          <a:ext cx="2826162" cy="26172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320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  <a:gridCol w="1817842">
                  <a:extLst>
                    <a:ext uri="{9D8B030D-6E8A-4147-A177-3AD203B41FA5}">
                      <a16:colId xmlns:a16="http://schemas.microsoft.com/office/drawing/2014/main" val="74797519"/>
                    </a:ext>
                  </a:extLst>
                </a:gridCol>
              </a:tblGrid>
              <a:tr h="211485">
                <a:tc grid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Resources key terms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17849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Key term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Definition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10289"/>
                  </a:ext>
                </a:extLst>
              </a:tr>
              <a:tr h="504428">
                <a:tc>
                  <a:txBody>
                    <a:bodyPr/>
                    <a:lstStyle/>
                    <a:p>
                      <a:pPr algn="l"/>
                      <a:r>
                        <a:rPr lang="en-GB" sz="700" u="sng" dirty="0"/>
                        <a:t>Resources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kern="1200" dirty="0">
                          <a:effectLst/>
                        </a:rPr>
                        <a:t>Materials that people need. They may be needed for basic survival e.g. water, or appreciated as something that improves quality of life e.g. coffee</a:t>
                      </a:r>
                      <a:r>
                        <a:rPr lang="en-GB" sz="700" kern="1200" baseline="0" dirty="0">
                          <a:effectLst/>
                        </a:rPr>
                        <a:t> beans.</a:t>
                      </a:r>
                      <a:endParaRPr lang="en-GB" sz="7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319433"/>
                  </a:ext>
                </a:extLst>
              </a:tr>
              <a:tr h="287136">
                <a:tc>
                  <a:txBody>
                    <a:bodyPr/>
                    <a:lstStyle/>
                    <a:p>
                      <a:pPr algn="l"/>
                      <a:r>
                        <a:rPr lang="en-GB" sz="700" u="sng" dirty="0"/>
                        <a:t>Resource management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/>
                        <a:t>The control</a:t>
                      </a:r>
                      <a:r>
                        <a:rPr lang="en-GB" sz="700" baseline="0" dirty="0"/>
                        <a:t> of resources so they don’t become depleted (run out).</a:t>
                      </a:r>
                      <a:endParaRPr lang="en-GB" sz="700" dirty="0"/>
                    </a:p>
                  </a:txBody>
                  <a:tcPr marL="68580" marR="68580" marT="34290" marB="3429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74201"/>
                  </a:ext>
                </a:extLst>
              </a:tr>
              <a:tr h="287136">
                <a:tc>
                  <a:txBody>
                    <a:bodyPr/>
                    <a:lstStyle/>
                    <a:p>
                      <a:pPr algn="l"/>
                      <a:r>
                        <a:rPr lang="en-GB" sz="700" u="sng" dirty="0"/>
                        <a:t>Surplus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/>
                        <a:t>When</a:t>
                      </a:r>
                      <a:r>
                        <a:rPr lang="en-GB" sz="700" baseline="0" dirty="0"/>
                        <a:t> there is more of a resource than is needed to meet demand.</a:t>
                      </a:r>
                      <a:endParaRPr lang="en-GB" sz="7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495783"/>
                  </a:ext>
                </a:extLst>
              </a:tr>
              <a:tr h="287136">
                <a:tc>
                  <a:txBody>
                    <a:bodyPr/>
                    <a:lstStyle/>
                    <a:p>
                      <a:pPr algn="l"/>
                      <a:r>
                        <a:rPr lang="en-GB" sz="700" u="sng" dirty="0"/>
                        <a:t>Deficit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/>
                        <a:t>When there is not enough of a resource to meet demand.</a:t>
                      </a:r>
                    </a:p>
                  </a:txBody>
                  <a:tcPr marL="68580" marR="68580" marT="34290" marB="3429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354824"/>
                  </a:ext>
                </a:extLst>
              </a:tr>
              <a:tr h="287136">
                <a:tc>
                  <a:txBody>
                    <a:bodyPr/>
                    <a:lstStyle/>
                    <a:p>
                      <a:pPr algn="l"/>
                      <a:r>
                        <a:rPr lang="en-GB" sz="700" u="sng" dirty="0"/>
                        <a:t>Demand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/>
                        <a:t>The amount of a resource needed</a:t>
                      </a:r>
                      <a:r>
                        <a:rPr lang="en-GB" sz="700" baseline="0" dirty="0"/>
                        <a:t> or wanted by people</a:t>
                      </a:r>
                      <a:endParaRPr lang="en-GB" sz="7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583350"/>
                  </a:ext>
                </a:extLst>
              </a:tr>
              <a:tr h="287136">
                <a:tc>
                  <a:txBody>
                    <a:bodyPr/>
                    <a:lstStyle/>
                    <a:p>
                      <a:pPr algn="l"/>
                      <a:r>
                        <a:rPr lang="en-GB" sz="700" u="sng" dirty="0"/>
                        <a:t>Carbon footprint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/>
                        <a:t>The</a:t>
                      </a:r>
                      <a:r>
                        <a:rPr lang="en-GB" sz="700" baseline="0" dirty="0"/>
                        <a:t> amount of carbon dioxide released into the atmosphere by people or a country</a:t>
                      </a:r>
                      <a:endParaRPr lang="en-GB" sz="700" dirty="0"/>
                    </a:p>
                  </a:txBody>
                  <a:tcPr marL="68580" marR="68580" marT="34290" marB="3429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833732"/>
                  </a:ext>
                </a:extLst>
              </a:tr>
              <a:tr h="287136">
                <a:tc>
                  <a:txBody>
                    <a:bodyPr/>
                    <a:lstStyle/>
                    <a:p>
                      <a:pPr algn="l"/>
                      <a:r>
                        <a:rPr lang="en-GB" sz="700" u="sng" dirty="0"/>
                        <a:t>Wellbeing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/>
                        <a:t>Being happy, healthy</a:t>
                      </a:r>
                      <a:r>
                        <a:rPr lang="en-GB" sz="700" baseline="0" dirty="0"/>
                        <a:t> and personally fulfilled. Social and economic wellbeing are important.</a:t>
                      </a:r>
                      <a:endParaRPr lang="en-GB" sz="7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31250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70325A4-84AB-46E6-8C31-825F6FE88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30622"/>
              </p:ext>
            </p:extLst>
          </p:nvPr>
        </p:nvGraphicFramePr>
        <p:xfrm>
          <a:off x="2859076" y="19051"/>
          <a:ext cx="3366954" cy="30665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5243">
                  <a:extLst>
                    <a:ext uri="{9D8B030D-6E8A-4147-A177-3AD203B41FA5}">
                      <a16:colId xmlns:a16="http://schemas.microsoft.com/office/drawing/2014/main" val="1146839133"/>
                    </a:ext>
                  </a:extLst>
                </a:gridCol>
                <a:gridCol w="2751711">
                  <a:extLst>
                    <a:ext uri="{9D8B030D-6E8A-4147-A177-3AD203B41FA5}">
                      <a16:colId xmlns:a16="http://schemas.microsoft.com/office/drawing/2014/main" val="909537293"/>
                    </a:ext>
                  </a:extLst>
                </a:gridCol>
              </a:tblGrid>
              <a:tr h="219065">
                <a:tc grid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The significance of food, water and energy to economic and social well being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79717"/>
                  </a:ext>
                </a:extLst>
              </a:tr>
              <a:tr h="294743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Water food and energy are key for human wellbeing.  All lead to social and economic benefits, which all increase the standard of living and quality of life.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13645"/>
                  </a:ext>
                </a:extLst>
              </a:tr>
              <a:tr h="852366"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/>
                        <a:t>Food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charset="0"/>
                        <a:buAutoNum type="arabicPeriod"/>
                      </a:pPr>
                      <a:r>
                        <a:rPr lang="en-GB" sz="700" b="0" dirty="0"/>
                        <a:t>People have access to</a:t>
                      </a:r>
                      <a:r>
                        <a:rPr lang="en-GB" sz="700" b="0" baseline="0" dirty="0"/>
                        <a:t> safe, nutritious food, so…</a:t>
                      </a:r>
                    </a:p>
                    <a:p>
                      <a:pPr marL="88900" indent="-88900">
                        <a:buFont typeface="Arial" charset="0"/>
                        <a:buAutoNum type="arabicPeriod"/>
                      </a:pPr>
                      <a:r>
                        <a:rPr lang="en-GB" sz="700" b="0" baseline="0" dirty="0"/>
                        <a:t>They don’t get ill from undernourishment, and so…</a:t>
                      </a:r>
                    </a:p>
                    <a:p>
                      <a:pPr marL="88900" indent="-88900">
                        <a:buFont typeface="Arial" charset="0"/>
                        <a:buAutoNum type="arabicPeriod"/>
                      </a:pPr>
                      <a:r>
                        <a:rPr lang="en-GB" sz="700" b="0" baseline="0" dirty="0"/>
                        <a:t>Adults can work, so can earn a good income and pay taxes which can be invested in schools and roads, and…</a:t>
                      </a:r>
                    </a:p>
                    <a:p>
                      <a:pPr marL="88900" indent="-88900">
                        <a:buFont typeface="Arial" charset="0"/>
                        <a:buAutoNum type="arabicPeriod"/>
                      </a:pPr>
                      <a:r>
                        <a:rPr lang="en-GB" sz="700" b="0" baseline="0" dirty="0"/>
                        <a:t>Children can attend school and get an education, so they can earn a good income and pay taxes and so on.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GB" sz="700" b="0" baseline="0" dirty="0"/>
                        <a:t>But if they don’t have access to nutritious food, the opposites happen.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GB" sz="700" b="0" baseline="0" dirty="0"/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53198"/>
                  </a:ext>
                </a:extLst>
              </a:tr>
              <a:tr h="852366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700" dirty="0"/>
                        <a:t>Water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charset="0"/>
                        <a:buAutoNum type="arabicPeriod"/>
                      </a:pPr>
                      <a:r>
                        <a:rPr lang="en-GB" sz="700" b="0" dirty="0"/>
                        <a:t>People have access to </a:t>
                      </a:r>
                      <a:r>
                        <a:rPr lang="en-GB" sz="700" b="0" baseline="0" dirty="0"/>
                        <a:t>safe, clean water, so…</a:t>
                      </a:r>
                    </a:p>
                    <a:p>
                      <a:pPr marL="88900" indent="-88900">
                        <a:buFont typeface="Arial" charset="0"/>
                        <a:buAutoNum type="arabicPeriod"/>
                      </a:pPr>
                      <a:r>
                        <a:rPr lang="en-GB" sz="700" b="0" baseline="0" dirty="0"/>
                        <a:t>They don’t get ill from water-borne diseases like cholera, and so…</a:t>
                      </a:r>
                    </a:p>
                    <a:p>
                      <a:pPr marL="88900" indent="-88900">
                        <a:buFont typeface="Arial" charset="0"/>
                        <a:buAutoNum type="arabicPeriod"/>
                      </a:pPr>
                      <a:r>
                        <a:rPr lang="en-GB" sz="700" b="0" baseline="0" dirty="0"/>
                        <a:t>Adults can work, which means they can earn an income and contribute to a country’s taxes and GDP, and…</a:t>
                      </a:r>
                    </a:p>
                    <a:p>
                      <a:pPr marL="88900" indent="-88900">
                        <a:buFont typeface="Arial" charset="0"/>
                        <a:buAutoNum type="arabicPeriod"/>
                      </a:pPr>
                      <a:r>
                        <a:rPr lang="en-GB" sz="700" b="0" baseline="0" dirty="0"/>
                        <a:t>Children can attend school and receive an education, and so on.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GB" sz="7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Also, industry can use the water which raises a country’s GDP.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700" b="0" baseline="0" dirty="0"/>
                        <a:t>But if they don’t have access to clean water, the opposites happen.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700" b="0" baseline="0" dirty="0"/>
                    </a:p>
                  </a:txBody>
                  <a:tcPr marL="68580" marR="68580" marT="34290" marB="3429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454926"/>
                  </a:ext>
                </a:extLst>
              </a:tr>
              <a:tr h="629317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Energy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charset="0"/>
                        <a:buAutoNum type="arabicPeriod"/>
                      </a:pPr>
                      <a:r>
                        <a:rPr lang="en-GB" sz="700" b="0" dirty="0"/>
                        <a:t>People and have access to</a:t>
                      </a:r>
                      <a:r>
                        <a:rPr lang="en-GB" sz="700" b="0" baseline="0" dirty="0"/>
                        <a:t> energy, so…</a:t>
                      </a:r>
                    </a:p>
                    <a:p>
                      <a:pPr marL="88900" indent="-88900">
                        <a:buFont typeface="Arial" charset="0"/>
                        <a:buAutoNum type="arabicPeriod"/>
                      </a:pPr>
                      <a:r>
                        <a:rPr lang="en-GB" sz="700" b="0" baseline="0" dirty="0"/>
                        <a:t>Adults can work in industry, which means they can earn an income and contribute to a country’s taxes and GDP, and…</a:t>
                      </a:r>
                    </a:p>
                    <a:p>
                      <a:pPr marL="88900" indent="-88900">
                        <a:buFont typeface="Arial" charset="0"/>
                        <a:buAutoNum type="arabicPeriod"/>
                      </a:pPr>
                      <a:r>
                        <a:rPr lang="en-GB" sz="700" b="0" baseline="0" dirty="0"/>
                        <a:t>Children can attend school and receive an education, and so on.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700" b="0" baseline="0" dirty="0"/>
                        <a:t>Plus, homes are warm and lit and transport can happen.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700" b="0" baseline="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73262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0652010-27B0-4268-95E5-63E1E245E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61082"/>
              </p:ext>
            </p:extLst>
          </p:nvPr>
        </p:nvGraphicFramePr>
        <p:xfrm>
          <a:off x="19654" y="2655471"/>
          <a:ext cx="2821342" cy="30996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1009">
                  <a:extLst>
                    <a:ext uri="{9D8B030D-6E8A-4147-A177-3AD203B41FA5}">
                      <a16:colId xmlns:a16="http://schemas.microsoft.com/office/drawing/2014/main" val="3250762390"/>
                    </a:ext>
                  </a:extLst>
                </a:gridCol>
                <a:gridCol w="2240333">
                  <a:extLst>
                    <a:ext uri="{9D8B030D-6E8A-4147-A177-3AD203B41FA5}">
                      <a16:colId xmlns:a16="http://schemas.microsoft.com/office/drawing/2014/main" val="912845499"/>
                    </a:ext>
                  </a:extLst>
                </a:gridCol>
              </a:tblGrid>
              <a:tr h="172245">
                <a:tc grid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Global inequalities in resource supply and consumption (use)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55717"/>
                  </a:ext>
                </a:extLst>
              </a:tr>
              <a:tr h="254923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Food,</a:t>
                      </a:r>
                      <a:r>
                        <a:rPr lang="en-GB" sz="700" b="1" baseline="0" dirty="0"/>
                        <a:t> water and energy are unequally shared out around the world. HICs tend to use more than their average share, LICs tend to use less.</a:t>
                      </a:r>
                      <a:endParaRPr lang="en-GB" sz="7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0488" indent="-90488">
                        <a:buFont typeface="Arial" charset="0"/>
                        <a:buChar char="•"/>
                      </a:pPr>
                      <a:endParaRPr lang="en-GB" sz="700" baseline="0" dirty="0"/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439647"/>
                  </a:ext>
                </a:extLst>
              </a:tr>
              <a:tr h="1123040">
                <a:tc>
                  <a:txBody>
                    <a:bodyPr/>
                    <a:lstStyle/>
                    <a:p>
                      <a:pPr algn="l"/>
                      <a:r>
                        <a:rPr lang="en-GB" sz="700" dirty="0"/>
                        <a:t>Food</a:t>
                      </a:r>
                      <a:endParaRPr lang="en-GB" sz="7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-90488">
                        <a:buFont typeface="Arial" charset="0"/>
                        <a:buChar char="•"/>
                      </a:pPr>
                      <a:r>
                        <a:rPr lang="en-GB" sz="700" baseline="0" dirty="0"/>
                        <a:t>Many people in HICs consume over 3000 kcal each day (the recommended amount is 2000-2500 kcal), but in many LICs it can be less than 2000 kcal.</a:t>
                      </a:r>
                    </a:p>
                    <a:p>
                      <a:pPr marL="90488" indent="-90488">
                        <a:buFont typeface="Arial" charset="0"/>
                        <a:buChar char="•"/>
                      </a:pPr>
                      <a:r>
                        <a:rPr lang="en-GB" sz="700" u="sng" baseline="0" dirty="0"/>
                        <a:t>Undernourishment</a:t>
                      </a:r>
                      <a:r>
                        <a:rPr lang="en-GB" sz="700" baseline="0" dirty="0"/>
                        <a:t> (too few calories) is a problem in LICs and can lead to diseases</a:t>
                      </a:r>
                    </a:p>
                    <a:p>
                      <a:pPr marL="90488" indent="-90488">
                        <a:buFont typeface="Arial" charset="0"/>
                        <a:buChar char="•"/>
                      </a:pPr>
                      <a:r>
                        <a:rPr lang="en-GB" sz="700" baseline="0" dirty="0"/>
                        <a:t>Malnourishment (too many calories/not enough vitamins and minerals) is a problem in HICs. It often leads to obesity, diabetes and heart disease</a:t>
                      </a:r>
                    </a:p>
                    <a:p>
                      <a:pPr marL="90488" indent="-90488">
                        <a:buFont typeface="Arial" charset="0"/>
                        <a:buChar char="•"/>
                      </a:pPr>
                      <a:r>
                        <a:rPr lang="en-GB" sz="700" baseline="0" dirty="0"/>
                        <a:t>Food demand is increasing. This is a result of increasing population and changing taste in food.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GB" sz="700" baseline="0" dirty="0"/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67462"/>
                  </a:ext>
                </a:extLst>
              </a:tr>
              <a:tr h="737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/>
                        <a:t>Water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-90488">
                        <a:buFont typeface="Arial" charset="0"/>
                        <a:buChar char="•"/>
                      </a:pPr>
                      <a:r>
                        <a:rPr lang="en-GB" sz="700" u="sng" dirty="0"/>
                        <a:t>Water footprint</a:t>
                      </a:r>
                      <a:r>
                        <a:rPr lang="en-GB" sz="700" baseline="0" dirty="0"/>
                        <a:t> is the amount of water used per day. People in HICs have a much larger water footprint than people in LICs.</a:t>
                      </a:r>
                    </a:p>
                    <a:p>
                      <a:pPr marL="90488" indent="-90488">
                        <a:buFont typeface="Arial" charset="0"/>
                        <a:buChar char="•"/>
                      </a:pPr>
                      <a:r>
                        <a:rPr lang="en-GB" sz="700" u="sng" baseline="0" dirty="0"/>
                        <a:t>Water scarcity </a:t>
                      </a:r>
                      <a:r>
                        <a:rPr lang="en-GB" sz="700" u="none" baseline="0" dirty="0"/>
                        <a:t>is </a:t>
                      </a:r>
                      <a:r>
                        <a:rPr lang="en-GB" sz="700" baseline="0" dirty="0"/>
                        <a:t>when demand is greater than supply. It can be physical (e.g. drought) or economic (e.g. lack of capital to invest in clean water supplies).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GB" sz="700" baseline="0" dirty="0"/>
                    </a:p>
                  </a:txBody>
                  <a:tcPr marL="68580" marR="68580" marT="34290" marB="3429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436124"/>
                  </a:ext>
                </a:extLst>
              </a:tr>
              <a:tr h="5697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/>
                        <a:t>Energy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-90488">
                        <a:buFont typeface="Arial" charset="0"/>
                        <a:buChar char="•"/>
                      </a:pPr>
                      <a:r>
                        <a:rPr lang="en-GB" sz="700" dirty="0"/>
                        <a:t>Countries can both</a:t>
                      </a:r>
                      <a:r>
                        <a:rPr lang="en-GB" sz="700" baseline="0" dirty="0"/>
                        <a:t> import and export energy.</a:t>
                      </a:r>
                    </a:p>
                    <a:p>
                      <a:pPr marL="90488" indent="-90488">
                        <a:buFont typeface="Arial" charset="0"/>
                        <a:buChar char="•"/>
                      </a:pPr>
                      <a:r>
                        <a:rPr lang="en-GB" sz="700" baseline="0" dirty="0"/>
                        <a:t>Some countries do not have their own sources of energy and rely on imports, such as the UK relying on Russia for its gas.</a:t>
                      </a:r>
                      <a:endParaRPr lang="en-GB" sz="7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6149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546083" y="5302241"/>
            <a:ext cx="5296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 of resource management</a:t>
            </a:r>
          </a:p>
        </p:txBody>
      </p:sp>
      <p:sp>
        <p:nvSpPr>
          <p:cNvPr id="26" name="TextBox 37">
            <a:extLst>
              <a:ext uri="{FF2B5EF4-FFF2-40B4-BE49-F238E27FC236}">
                <a16:creationId xmlns:a16="http://schemas.microsoft.com/office/drawing/2014/main" id="{6683A23D-CAFF-4ADA-BF76-79968C0F4E3D}"/>
              </a:ext>
            </a:extLst>
          </p:cNvPr>
          <p:cNvSpPr txBox="1"/>
          <p:nvPr/>
        </p:nvSpPr>
        <p:spPr>
          <a:xfrm>
            <a:off x="2807142" y="5032472"/>
            <a:ext cx="3791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2C (Paper 2: Wednesday 5 June, pm) </a:t>
            </a:r>
            <a:endParaRPr lang="en-GB" sz="1600" dirty="0">
              <a:ln>
                <a:solidFill>
                  <a:schemeClr val="accent4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63F6317-1D7B-445C-9EF1-7D4BC6D9C6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10" y="4933550"/>
            <a:ext cx="637478" cy="63747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868549" y="5069126"/>
            <a:ext cx="4807410" cy="67844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0" y="3363685"/>
            <a:ext cx="474439" cy="341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1" y="4608890"/>
            <a:ext cx="401316" cy="3246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0234">
            <a:off x="271069" y="5226487"/>
            <a:ext cx="465998" cy="465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91" y="1635884"/>
            <a:ext cx="330555" cy="47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05" y="2372286"/>
            <a:ext cx="562725" cy="5627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020" y="847756"/>
            <a:ext cx="449888" cy="4562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98" y="1854770"/>
            <a:ext cx="124998" cy="31346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0410" y="2011502"/>
            <a:ext cx="124998" cy="3134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90" y="4596912"/>
            <a:ext cx="290697" cy="3633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1"/>
          <a:stretch/>
        </p:blipFill>
        <p:spPr>
          <a:xfrm>
            <a:off x="8058464" y="5757466"/>
            <a:ext cx="1806327" cy="1100534"/>
          </a:xfrm>
          <a:prstGeom prst="rect">
            <a:avLst/>
          </a:prstGeom>
        </p:spPr>
      </p:pic>
      <p:pic>
        <p:nvPicPr>
          <p:cNvPr id="34" name="Picture 2" descr="Image result for combine harvester clip art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067" y="2679318"/>
            <a:ext cx="886445" cy="32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oal clip art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08" y="3501164"/>
            <a:ext cx="419092" cy="37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uanto Vale Mi Web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32" y="431383"/>
            <a:ext cx="582402" cy="58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organic food clip art"/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90" y="3454610"/>
            <a:ext cx="467844" cy="41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www.clker.com/cliparts/b/6/d/d/11954235782093176179oil_rig_rodrigo_chandia_01.svg.med.png"/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78" y="3838874"/>
            <a:ext cx="431844" cy="4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Mango clipart #1558"/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9477" y1="30268" x2="9477" y2="30268"/>
                        <a14:foregroundMark x1="39216" y1="16092" x2="39216" y2="16092"/>
                        <a14:foregroundMark x1="39216" y1="16092" x2="39216" y2="16092"/>
                        <a14:foregroundMark x1="24510" y1="8046" x2="24510" y2="8046"/>
                        <a14:foregroundMark x1="24510" y1="8046" x2="24510" y2="8046"/>
                        <a14:foregroundMark x1="18301" y1="10536" x2="18301" y2="10536"/>
                        <a14:foregroundMark x1="10131" y1="15326" x2="10948" y2="15326"/>
                        <a14:foregroundMark x1="4085" y1="22222" x2="4085" y2="22222"/>
                        <a14:foregroundMark x1="1471" y1="25096" x2="1471" y2="25096"/>
                        <a14:foregroundMark x1="28595" y1="7088" x2="28595" y2="7088"/>
                        <a14:foregroundMark x1="32680" y1="7471" x2="32680" y2="7471"/>
                        <a14:foregroundMark x1="91013" y1="30843" x2="91013" y2="30843"/>
                        <a14:foregroundMark x1="93137" y1="33908" x2="93137" y2="33908"/>
                        <a14:foregroundMark x1="94608" y1="41379" x2="94608" y2="41379"/>
                        <a14:foregroundMark x1="89379" y1="55939" x2="89379" y2="55939"/>
                        <a14:foregroundMark x1="89706" y1="63027" x2="89706" y2="63027"/>
                        <a14:foregroundMark x1="90523" y1="45785" x2="90523" y2="45785"/>
                        <a14:foregroundMark x1="89052" y1="22989" x2="89052" y2="22989"/>
                        <a14:foregroundMark x1="88072" y1="34866" x2="88072" y2="34866"/>
                        <a14:foregroundMark x1="87745" y1="32184" x2="87745" y2="32184"/>
                        <a14:foregroundMark x1="38072" y1="18199" x2="38072" y2="18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62" y="1241424"/>
            <a:ext cx="280872" cy="23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fracking clipart"/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5776" y="3589376"/>
            <a:ext cx="349015" cy="70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paypervids.com/wp-content/uploads/2016/09/Food-Shortage-Causes-Effects-and-Solutions-1-e1510297721669.jpg">
            <a:extLst>
              <a:ext uri="{FF2B5EF4-FFF2-40B4-BE49-F238E27FC236}">
                <a16:creationId xmlns:a16="http://schemas.microsoft.com/office/drawing/2014/main" id="{DD1FDA21-B958-45D3-AA06-ED9D385E9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" t="40434" r="-94" b="36197"/>
          <a:stretch/>
        </p:blipFill>
        <p:spPr bwMode="auto">
          <a:xfrm>
            <a:off x="48729" y="5762919"/>
            <a:ext cx="7998077" cy="109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18102"/>
              </p:ext>
            </p:extLst>
          </p:nvPr>
        </p:nvGraphicFramePr>
        <p:xfrm>
          <a:off x="25866" y="5092584"/>
          <a:ext cx="2833692" cy="169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421">
                  <a:extLst>
                    <a:ext uri="{9D8B030D-6E8A-4147-A177-3AD203B41FA5}">
                      <a16:colId xmlns:a16="http://schemas.microsoft.com/office/drawing/2014/main" val="3249866475"/>
                    </a:ext>
                  </a:extLst>
                </a:gridCol>
                <a:gridCol w="1769271">
                  <a:extLst>
                    <a:ext uri="{9D8B030D-6E8A-4147-A177-3AD203B41FA5}">
                      <a16:colId xmlns:a16="http://schemas.microsoft.com/office/drawing/2014/main" val="1627742435"/>
                    </a:ext>
                  </a:extLst>
                </a:gridCol>
              </a:tblGrid>
              <a:tr h="230858">
                <a:tc gridSpan="2">
                  <a:txBody>
                    <a:bodyPr/>
                    <a:lstStyle/>
                    <a:p>
                      <a:pPr algn="l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Water consumption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268293"/>
                  </a:ext>
                </a:extLst>
              </a:tr>
              <a:tr h="1412079">
                <a:tc>
                  <a:txBody>
                    <a:bodyPr/>
                    <a:lstStyle/>
                    <a:p>
                      <a:r>
                        <a:rPr lang="en-GB" sz="700" b="0" baseline="0" dirty="0">
                          <a:solidFill>
                            <a:schemeClr val="tx1"/>
                          </a:solidFill>
                        </a:rPr>
                        <a:t>Demand for water is increasing globally. This is due to: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>
                          <a:solidFill>
                            <a:schemeClr val="tx1"/>
                          </a:solidFill>
                        </a:rPr>
                        <a:t>Increasing population in LICs and NEEs;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>
                          <a:solidFill>
                            <a:schemeClr val="tx1"/>
                          </a:solidFill>
                        </a:rPr>
                        <a:t>Increasing use of appliances that use lots of water such as coffee machines and dishwashers, especially in HICs and  NEEs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433106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FA4FEF83-408E-42AD-BFAE-023EFE097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5687">
            <a:off x="4324419" y="8136216"/>
            <a:ext cx="63332" cy="47500"/>
          </a:xfrm>
          <a:prstGeom prst="rect">
            <a:avLst/>
          </a:prstGeom>
        </p:spPr>
      </p:pic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746467"/>
              </p:ext>
            </p:extLst>
          </p:nvPr>
        </p:nvGraphicFramePr>
        <p:xfrm>
          <a:off x="12288" y="19052"/>
          <a:ext cx="2847270" cy="13735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5851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  <a:gridCol w="1831419">
                  <a:extLst>
                    <a:ext uri="{9D8B030D-6E8A-4147-A177-3AD203B41FA5}">
                      <a16:colId xmlns:a16="http://schemas.microsoft.com/office/drawing/2014/main" val="74797519"/>
                    </a:ext>
                  </a:extLst>
                </a:gridCol>
              </a:tblGrid>
              <a:tr h="207658">
                <a:tc grid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Resource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ecurity key words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168427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Key term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Definition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10289"/>
                  </a:ext>
                </a:extLst>
              </a:tr>
              <a:tr h="475989">
                <a:tc>
                  <a:txBody>
                    <a:bodyPr/>
                    <a:lstStyle/>
                    <a:p>
                      <a:pPr algn="ctr"/>
                      <a:r>
                        <a:rPr lang="en-GB" sz="700" u="sng" dirty="0"/>
                        <a:t>Water</a:t>
                      </a:r>
                      <a:r>
                        <a:rPr lang="en-GB" sz="700" u="none" dirty="0"/>
                        <a:t>/</a:t>
                      </a:r>
                      <a:r>
                        <a:rPr lang="en-GB" sz="700" u="sng" dirty="0"/>
                        <a:t>food</a:t>
                      </a:r>
                      <a:r>
                        <a:rPr lang="en-GB" sz="700" u="none" dirty="0"/>
                        <a:t>/</a:t>
                      </a:r>
                      <a:r>
                        <a:rPr lang="en-GB" sz="700" u="sng" dirty="0"/>
                        <a:t>energy</a:t>
                      </a:r>
                      <a:r>
                        <a:rPr lang="en-GB" sz="700" u="sng" baseline="0" dirty="0"/>
                        <a:t> </a:t>
                      </a:r>
                      <a:r>
                        <a:rPr lang="en-GB" sz="700" u="sng" dirty="0"/>
                        <a:t>security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kern="1200" dirty="0">
                          <a:effectLst/>
                        </a:rPr>
                        <a:t>Having a steady supply of sufficient clean water/healthy</a:t>
                      </a:r>
                      <a:r>
                        <a:rPr lang="en-GB" sz="700" kern="1200" baseline="0" dirty="0">
                          <a:effectLst/>
                        </a:rPr>
                        <a:t> food/energy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kern="1200" baseline="0" dirty="0">
                          <a:effectLst/>
                        </a:rPr>
                        <a:t>(this is when water/food/energy supply exceeds water/food/energy demand)</a:t>
                      </a:r>
                      <a:endParaRPr lang="en-GB" sz="7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319433"/>
                  </a:ext>
                </a:extLst>
              </a:tr>
              <a:tr h="270948">
                <a:tc>
                  <a:txBody>
                    <a:bodyPr/>
                    <a:lstStyle/>
                    <a:p>
                      <a:pPr algn="ctr"/>
                      <a:r>
                        <a:rPr lang="en-GB" sz="700" u="sng" dirty="0"/>
                        <a:t>Water</a:t>
                      </a:r>
                      <a:r>
                        <a:rPr lang="en-GB" sz="700" u="none" dirty="0"/>
                        <a:t>/</a:t>
                      </a:r>
                      <a:r>
                        <a:rPr lang="en-GB" sz="700" u="sng" dirty="0"/>
                        <a:t>food</a:t>
                      </a:r>
                      <a:r>
                        <a:rPr lang="en-GB" sz="700" u="none" dirty="0"/>
                        <a:t>/</a:t>
                      </a:r>
                      <a:r>
                        <a:rPr lang="en-GB" sz="700" u="sng" dirty="0"/>
                        <a:t>energy</a:t>
                      </a:r>
                      <a:r>
                        <a:rPr lang="en-GB" sz="700" u="sng" baseline="0" dirty="0"/>
                        <a:t> in</a:t>
                      </a:r>
                      <a:r>
                        <a:rPr lang="en-GB" sz="700" u="sng" dirty="0"/>
                        <a:t>security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kern="1200" dirty="0">
                          <a:effectLst/>
                        </a:rPr>
                        <a:t>Not</a:t>
                      </a:r>
                      <a:r>
                        <a:rPr lang="en-GB" sz="700" kern="1200" baseline="0" dirty="0">
                          <a:effectLst/>
                        </a:rPr>
                        <a:t> h</a:t>
                      </a:r>
                      <a:r>
                        <a:rPr lang="en-GB" sz="700" kern="1200" dirty="0">
                          <a:effectLst/>
                        </a:rPr>
                        <a:t>aving a steady supply of sufficient clean water/healthy</a:t>
                      </a:r>
                      <a:r>
                        <a:rPr lang="en-GB" sz="700" kern="1200" baseline="0" dirty="0">
                          <a:effectLst/>
                        </a:rPr>
                        <a:t> food/energy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kern="1200" baseline="0" dirty="0">
                          <a:effectLst/>
                        </a:rPr>
                        <a:t>(this is when water/food/energy demand exceeds water/food/energy supply)</a:t>
                      </a:r>
                      <a:endParaRPr lang="en-GB" sz="700" dirty="0"/>
                    </a:p>
                  </a:txBody>
                  <a:tcPr marL="68580" marR="68580" marT="34290" marB="3429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742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356" y="1409987"/>
            <a:ext cx="2809709" cy="21544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800" b="1" dirty="0"/>
              <a:t>Water supply, demand and deficit in the UK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027034"/>
              </p:ext>
            </p:extLst>
          </p:nvPr>
        </p:nvGraphicFramePr>
        <p:xfrm>
          <a:off x="16698" y="3674538"/>
          <a:ext cx="2838450" cy="138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225">
                  <a:extLst>
                    <a:ext uri="{9D8B030D-6E8A-4147-A177-3AD203B41FA5}">
                      <a16:colId xmlns:a16="http://schemas.microsoft.com/office/drawing/2014/main" val="3786052027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334743073"/>
                    </a:ext>
                  </a:extLst>
                </a:gridCol>
              </a:tblGrid>
              <a:tr h="1388590"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Water supply</a:t>
                      </a:r>
                    </a:p>
                    <a:p>
                      <a:pPr marL="87313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Most UK rainwater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</a:rPr>
                        <a:t> falls in the north and west</a:t>
                      </a:r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marL="87313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</a:rPr>
                        <a:t> source of all drinking water is precipitation (although it may be sored in reservoirs or </a:t>
                      </a:r>
                      <a:r>
                        <a:rPr lang="en-GB" sz="700" b="0" u="sng" baseline="0" dirty="0">
                          <a:solidFill>
                            <a:schemeClr val="tx1"/>
                          </a:solidFill>
                        </a:rPr>
                        <a:t>aquifers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</a:rPr>
                        <a:t> (porous rocks underground).</a:t>
                      </a:r>
                    </a:p>
                    <a:p>
                      <a:pPr marL="87313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>
                          <a:solidFill>
                            <a:schemeClr val="tx1"/>
                          </a:solidFill>
                        </a:rPr>
                        <a:t>In the UK, most rain falls on the mountains and moors of the  north and west, such as Scotland, Wales and Cornwall.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Water demand</a:t>
                      </a:r>
                    </a:p>
                    <a:p>
                      <a:pPr marL="87313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Most UK people live in the south and east</a:t>
                      </a:r>
                    </a:p>
                    <a:p>
                      <a:pPr marL="87313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>
                          <a:solidFill>
                            <a:schemeClr val="tx1"/>
                          </a:solidFill>
                        </a:rPr>
                        <a:t>In the UK, most people live in the south, the east and the Midlands where there is flat relief.</a:t>
                      </a:r>
                    </a:p>
                    <a:p>
                      <a:pPr marL="87313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>
                          <a:solidFill>
                            <a:schemeClr val="tx1"/>
                          </a:solidFill>
                        </a:rPr>
                        <a:t>These are also the driest areas.</a:t>
                      </a:r>
                    </a:p>
                    <a:p>
                      <a:pPr marL="87313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>
                          <a:solidFill>
                            <a:schemeClr val="tx1"/>
                          </a:solidFill>
                        </a:rPr>
                        <a:t>As a result, there is a mismatch between water supply and water demand. This is called </a:t>
                      </a:r>
                      <a:r>
                        <a:rPr lang="en-GB" sz="700" b="0" u="sng" baseline="0" dirty="0">
                          <a:solidFill>
                            <a:schemeClr val="tx1"/>
                          </a:solidFill>
                        </a:rPr>
                        <a:t>water deficit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GB" sz="700" b="0" u="sng" baseline="0" dirty="0">
                          <a:solidFill>
                            <a:schemeClr val="tx1"/>
                          </a:solidFill>
                        </a:rPr>
                        <a:t>water stress.</a:t>
                      </a:r>
                      <a:endParaRPr lang="en-GB" sz="7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02551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9345"/>
              </p:ext>
            </p:extLst>
          </p:nvPr>
        </p:nvGraphicFramePr>
        <p:xfrm>
          <a:off x="2867024" y="21431"/>
          <a:ext cx="2823810" cy="9136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23810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</a:tblGrid>
              <a:tr h="205010"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Coping with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</a:rPr>
                        <a:t> the UK’s water deficit 1</a:t>
                      </a:r>
                      <a:r>
                        <a:rPr lang="en-GB" sz="800" baseline="0">
                          <a:solidFill>
                            <a:schemeClr val="tx1"/>
                          </a:solidFill>
                        </a:rPr>
                        <a:t>: transferring water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327074">
                <a:tc>
                  <a:txBody>
                    <a:bodyPr/>
                    <a:lstStyle/>
                    <a:p>
                      <a:pPr marL="87313" indent="-87313" algn="l">
                        <a:buFont typeface="Arial" panose="020B0604020202020204" pitchFamily="34" charset="0"/>
                        <a:buChar char="•"/>
                        <a:tabLst>
                          <a:tab pos="87313" algn="l"/>
                        </a:tabLst>
                      </a:pPr>
                      <a:r>
                        <a:rPr lang="en-GB" sz="700" b="0" dirty="0"/>
                        <a:t>Many reservoirs in the UK </a:t>
                      </a:r>
                      <a:r>
                        <a:rPr lang="en-GB" sz="700" b="0" u="sng" dirty="0"/>
                        <a:t>transfer</a:t>
                      </a:r>
                      <a:r>
                        <a:rPr lang="en-GB" sz="700" b="0" dirty="0"/>
                        <a:t> water from</a:t>
                      </a:r>
                      <a:r>
                        <a:rPr lang="en-GB" sz="700" b="0" baseline="0" dirty="0"/>
                        <a:t> areas of supply to areas of demand. For example, Kielder Water supplies Newcastle. This is done by way of pipes.</a:t>
                      </a:r>
                    </a:p>
                    <a:p>
                      <a:pPr marL="87313" indent="-87313" algn="l">
                        <a:buFont typeface="Arial" panose="020B0604020202020204" pitchFamily="34" charset="0"/>
                        <a:buChar char="•"/>
                        <a:tabLst>
                          <a:tab pos="87313" algn="l"/>
                        </a:tabLst>
                      </a:pPr>
                      <a:r>
                        <a:rPr lang="en-GB" sz="700" b="0" dirty="0"/>
                        <a:t>There</a:t>
                      </a:r>
                      <a:r>
                        <a:rPr lang="en-GB" sz="700" b="0" baseline="0" dirty="0"/>
                        <a:t> are plans </a:t>
                      </a:r>
                      <a:r>
                        <a:rPr lang="en-GB" sz="700" b="0" dirty="0"/>
                        <a:t>to transfer water even further,</a:t>
                      </a:r>
                      <a:r>
                        <a:rPr lang="en-GB" sz="700" b="0" baseline="0" dirty="0"/>
                        <a:t> e.g. from Kielder Water to London. These plans have been put on hold due to the cost and impact to the environment.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74201"/>
                  </a:ext>
                </a:extLst>
              </a:tr>
            </a:tbl>
          </a:graphicData>
        </a:graphic>
      </p:graphicFrame>
      <p:pic>
        <p:nvPicPr>
          <p:cNvPr id="48" name="Picture 2" descr="Image result for global water use over time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10059" r="9483"/>
          <a:stretch/>
        </p:blipFill>
        <p:spPr bwMode="auto">
          <a:xfrm>
            <a:off x="1079125" y="5384662"/>
            <a:ext cx="1780433" cy="13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921561"/>
              </p:ext>
            </p:extLst>
          </p:nvPr>
        </p:nvGraphicFramePr>
        <p:xfrm>
          <a:off x="2864672" y="1676627"/>
          <a:ext cx="2826162" cy="20841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2000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  <a:gridCol w="2284162">
                  <a:extLst>
                    <a:ext uri="{9D8B030D-6E8A-4147-A177-3AD203B41FA5}">
                      <a16:colId xmlns:a16="http://schemas.microsoft.com/office/drawing/2014/main" val="74797519"/>
                    </a:ext>
                  </a:extLst>
                </a:gridCol>
              </a:tblGrid>
              <a:tr h="209626">
                <a:tc grid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Factors affecting food supply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338078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Climate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dirty="0"/>
                        <a:t>Areas with a wet</a:t>
                      </a:r>
                      <a:r>
                        <a:rPr lang="en-GB" sz="700" b="0" baseline="0" dirty="0"/>
                        <a:t> climate that is either mild or warm can grow food.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Areas that are too dry, either very cold or very hot, cannot.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10289"/>
                  </a:ext>
                </a:extLst>
              </a:tr>
              <a:tr h="476479">
                <a:tc>
                  <a:txBody>
                    <a:bodyPr/>
                    <a:lstStyle/>
                    <a:p>
                      <a:pPr algn="l"/>
                      <a:r>
                        <a:rPr lang="en-GB" sz="700" dirty="0"/>
                        <a:t>Wealth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HICs and NEEs can afford technology, machinery, irrigation</a:t>
                      </a:r>
                      <a:r>
                        <a:rPr lang="en-GB" sz="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fertilisers so can grow food if their climate is wet enough.</a:t>
                      </a:r>
                    </a:p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LICs</a:t>
                      </a:r>
                      <a:r>
                        <a:rPr lang="en-GB" sz="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cannot afford technology, machinery, irrigation</a:t>
                      </a:r>
                      <a:r>
                        <a:rPr lang="en-GB" sz="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fertilisers so grow food using lots of labour (workers).</a:t>
                      </a: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319433"/>
                  </a:ext>
                </a:extLst>
              </a:tr>
              <a:tr h="108415">
                <a:tc>
                  <a:txBody>
                    <a:bodyPr/>
                    <a:lstStyle/>
                    <a:p>
                      <a:pPr algn="l"/>
                      <a:r>
                        <a:rPr lang="en-GB" sz="700" dirty="0" err="1"/>
                        <a:t>Infrastruc-ture</a:t>
                      </a:r>
                      <a:endParaRPr lang="en-GB" sz="7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HICs have irrigation systems,</a:t>
                      </a:r>
                      <a:r>
                        <a:rPr lang="en-GB" sz="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dams and reservoirs, and  </a:t>
                      </a: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 roads, storage and production facilities for food growing and transportation.</a:t>
                      </a:r>
                    </a:p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LICs lack these.</a:t>
                      </a:r>
                      <a:endParaRPr lang="en-GB" sz="700" dirty="0"/>
                    </a:p>
                  </a:txBody>
                  <a:tcPr marL="68580" marR="68580" marT="34290" marB="3429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74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700" dirty="0"/>
                        <a:t>Conflict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GB" sz="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enemies’ c</a:t>
                      </a: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rops</a:t>
                      </a:r>
                      <a:r>
                        <a:rPr lang="en-GB" sz="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be deliberately destroyed by armies.</a:t>
                      </a: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495783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87" y="2052188"/>
            <a:ext cx="407442" cy="293698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888316"/>
              </p:ext>
            </p:extLst>
          </p:nvPr>
        </p:nvGraphicFramePr>
        <p:xfrm>
          <a:off x="5722756" y="21429"/>
          <a:ext cx="4149889" cy="207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240">
                  <a:extLst>
                    <a:ext uri="{9D8B030D-6E8A-4147-A177-3AD203B41FA5}">
                      <a16:colId xmlns:a16="http://schemas.microsoft.com/office/drawing/2014/main" val="1179733971"/>
                    </a:ext>
                  </a:extLst>
                </a:gridCol>
                <a:gridCol w="739186">
                  <a:extLst>
                    <a:ext uri="{9D8B030D-6E8A-4147-A177-3AD203B41FA5}">
                      <a16:colId xmlns:a16="http://schemas.microsoft.com/office/drawing/2014/main" val="2569908321"/>
                    </a:ext>
                  </a:extLst>
                </a:gridCol>
                <a:gridCol w="1895843">
                  <a:extLst>
                    <a:ext uri="{9D8B030D-6E8A-4147-A177-3AD203B41FA5}">
                      <a16:colId xmlns:a16="http://schemas.microsoft.com/office/drawing/2014/main" val="1602168666"/>
                    </a:ext>
                  </a:extLst>
                </a:gridCol>
                <a:gridCol w="880620">
                  <a:extLst>
                    <a:ext uri="{9D8B030D-6E8A-4147-A177-3AD203B41FA5}">
                      <a16:colId xmlns:a16="http://schemas.microsoft.com/office/drawing/2014/main" val="3246750730"/>
                    </a:ext>
                  </a:extLst>
                </a:gridCol>
              </a:tblGrid>
              <a:tr h="194702">
                <a:tc gridSpan="4"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Impacts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</a:rPr>
                        <a:t> (effects) of food insecurity (food insecurity is when there isn’t enough food)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771402"/>
                  </a:ext>
                </a:extLst>
              </a:tr>
              <a:tr h="278146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Famine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Under-nutrition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Soil erosion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Social unrest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888424"/>
                  </a:ext>
                </a:extLst>
              </a:tr>
              <a:tr h="155791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u="sng" baseline="0" dirty="0"/>
                        <a:t>Famine</a:t>
                      </a:r>
                      <a:r>
                        <a:rPr lang="en-GB" sz="700" baseline="0" dirty="0"/>
                        <a:t> is a large-scale shortage of food, causing undernutrition, starvation and death.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700" u="sng" dirty="0"/>
                        <a:t>Undernutrition</a:t>
                      </a:r>
                      <a:r>
                        <a:rPr lang="en-GB" sz="700" u="none" dirty="0"/>
                        <a:t> is</a:t>
                      </a:r>
                      <a:r>
                        <a:rPr lang="en-GB" sz="700" u="none" baseline="0" dirty="0"/>
                        <a:t> having a diet that lacks sufficient calories, vitamins and minerals. (Malnutrition has a similar meaning.)</a:t>
                      </a:r>
                      <a:endParaRPr lang="en-GB" sz="700" u="none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u="sng" dirty="0"/>
                        <a:t>Soil erosion</a:t>
                      </a:r>
                      <a:r>
                        <a:rPr lang="en-GB" sz="700" dirty="0"/>
                        <a:t> is when</a:t>
                      </a:r>
                      <a:r>
                        <a:rPr lang="en-GB" sz="700" baseline="0" dirty="0"/>
                        <a:t> soil is washed or blown away. It happens because of: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AutoNum type="alphaLcPeriod"/>
                      </a:pPr>
                      <a:r>
                        <a:rPr lang="en-GB" sz="700" u="sng" baseline="0" dirty="0"/>
                        <a:t>Overgrazing</a:t>
                      </a:r>
                      <a:r>
                        <a:rPr lang="en-GB" sz="700" u="none" baseline="0" dirty="0"/>
                        <a:t>: cattle and goats eat too many plants. The roots can no longer hold the soil together.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AutoNum type="alphaLcPeriod"/>
                      </a:pPr>
                      <a:r>
                        <a:rPr lang="en-GB" sz="700" u="sng" baseline="0" dirty="0"/>
                        <a:t>Overcultivation</a:t>
                      </a:r>
                      <a:r>
                        <a:rPr lang="en-GB" sz="700" u="none" baseline="0" dirty="0"/>
                        <a:t>: Farmers grow too many crops and exhaust the soil of nutrients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AutoNum type="alphaLcPeriod"/>
                      </a:pPr>
                      <a:r>
                        <a:rPr lang="en-GB" sz="700" u="sng" baseline="0" dirty="0"/>
                        <a:t>Deforestation</a:t>
                      </a:r>
                      <a:r>
                        <a:rPr lang="en-GB" sz="700" u="none" baseline="0" dirty="0"/>
                        <a:t>: Trees are removed so that crops can be grown. The soil is then exposed to the rain and wind.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700" dirty="0"/>
                        <a:t>When an</a:t>
                      </a:r>
                      <a:r>
                        <a:rPr lang="en-GB" sz="700" baseline="0" dirty="0"/>
                        <a:t> essential resource like food is scarce, people will fight over it and riot at their governments.</a:t>
                      </a:r>
                      <a:endParaRPr lang="en-GB" sz="7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4994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006448"/>
              </p:ext>
            </p:extLst>
          </p:nvPr>
        </p:nvGraphicFramePr>
        <p:xfrm>
          <a:off x="5706292" y="2763546"/>
          <a:ext cx="2292944" cy="40381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46472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  <a:gridCol w="1146472">
                  <a:extLst>
                    <a:ext uri="{9D8B030D-6E8A-4147-A177-3AD203B41FA5}">
                      <a16:colId xmlns:a16="http://schemas.microsoft.com/office/drawing/2014/main" val="2237019522"/>
                    </a:ext>
                  </a:extLst>
                </a:gridCol>
              </a:tblGrid>
              <a:tr h="193274">
                <a:tc grid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Strategies to increase food supply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1909547"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/>
                        <a:t>1. Irrigation</a:t>
                      </a:r>
                      <a:endParaRPr lang="en-GB" sz="700" b="1" baseline="0" dirty="0"/>
                    </a:p>
                    <a:p>
                      <a:pPr algn="l"/>
                      <a:endParaRPr lang="en-GB" sz="300" b="0" baseline="0" dirty="0"/>
                    </a:p>
                    <a:p>
                      <a:pPr algn="l"/>
                      <a:r>
                        <a:rPr lang="en-GB" sz="700" b="0" baseline="0" dirty="0"/>
                        <a:t>This is a</a:t>
                      </a:r>
                      <a:r>
                        <a:rPr lang="en-GB" sz="700" b="0" dirty="0"/>
                        <a:t>rtificially watering</a:t>
                      </a:r>
                      <a:r>
                        <a:rPr lang="en-GB" sz="700" b="0" baseline="0" dirty="0"/>
                        <a:t> land so crops can be grown.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Large-scale schemes use huge dams to benefit agribusiness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/>
                        <a:t>Small-scale ones use water tanks to help poor local farmers.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300" b="0" baseline="0" dirty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700" b="0" baseline="0" dirty="0"/>
                        <a:t>But excessive irrigation in arid areas can create </a:t>
                      </a:r>
                      <a:r>
                        <a:rPr lang="en-GB" sz="700" b="0" u="sng" baseline="0" dirty="0"/>
                        <a:t>salinization</a:t>
                      </a:r>
                      <a:r>
                        <a:rPr lang="en-GB" sz="700" b="0" baseline="0" dirty="0"/>
                        <a:t> (salt rises to the soil, poisoning it)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/>
                        <a:t>2. Biotechnology</a:t>
                      </a:r>
                      <a:endParaRPr lang="en-GB" sz="700" b="0" baseline="0" dirty="0"/>
                    </a:p>
                    <a:p>
                      <a:pPr algn="l"/>
                      <a:endParaRPr lang="en-GB" sz="300" b="0" baseline="0" dirty="0"/>
                    </a:p>
                    <a:p>
                      <a:pPr algn="l"/>
                      <a:r>
                        <a:rPr lang="en-GB" sz="700" b="0" baseline="0" dirty="0"/>
                        <a:t>This adapts living organisms so that they are more useful. </a:t>
                      </a:r>
                    </a:p>
                    <a:p>
                      <a:pPr algn="l"/>
                      <a:endParaRPr lang="en-GB" sz="400" b="0" baseline="0" dirty="0"/>
                    </a:p>
                    <a:p>
                      <a:pPr algn="l"/>
                      <a:r>
                        <a:rPr lang="en-GB" sz="700" b="0" u="sng" baseline="0" dirty="0"/>
                        <a:t>Genetically Modified</a:t>
                      </a:r>
                      <a:r>
                        <a:rPr lang="en-GB" sz="700" b="0" baseline="0" dirty="0"/>
                        <a:t> (GM) crops can produce higher yields (harvests), use fewer chemicals or reduce CO</a:t>
                      </a:r>
                      <a:r>
                        <a:rPr lang="en-GB" sz="700" b="0" baseline="-25000" dirty="0"/>
                        <a:t>2 </a:t>
                      </a:r>
                      <a:r>
                        <a:rPr lang="en-GB" sz="700" b="0" baseline="0" dirty="0"/>
                        <a:t>emissions or not need pesticides</a:t>
                      </a:r>
                    </a:p>
                    <a:p>
                      <a:pPr algn="l"/>
                      <a:endParaRPr lang="en-GB" sz="700" b="0" baseline="0" dirty="0"/>
                    </a:p>
                    <a:p>
                      <a:pPr algn="l"/>
                      <a:r>
                        <a:rPr lang="en-GB" sz="700" b="0" baseline="0" dirty="0"/>
                        <a:t>But people are worried about ‘</a:t>
                      </a:r>
                      <a:r>
                        <a:rPr lang="en-GB" sz="700" b="0" baseline="0" dirty="0" err="1"/>
                        <a:t>frankenfoods</a:t>
                      </a:r>
                      <a:r>
                        <a:rPr lang="en-GB" sz="700" b="0" baseline="0" dirty="0"/>
                        <a:t>’.</a:t>
                      </a:r>
                      <a:endParaRPr lang="en-GB" sz="7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10289"/>
                  </a:ext>
                </a:extLst>
              </a:tr>
              <a:tr h="19353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700" b="1" dirty="0"/>
                        <a:t>3.</a:t>
                      </a:r>
                      <a:r>
                        <a:rPr lang="en-GB" sz="700" b="1" baseline="0" dirty="0"/>
                        <a:t> Aeroponics and hydroponics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4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700" b="0" baseline="0" dirty="0"/>
                        <a:t>This is growing plants in air or water rather than soil to deliver nutrients directly and speed-up growth.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4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700" b="0" baseline="0" dirty="0"/>
                        <a:t>There are two ways: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u="sng" baseline="0" dirty="0"/>
                        <a:t>Aeroponics</a:t>
                      </a:r>
                      <a:r>
                        <a:rPr lang="en-GB" sz="700" b="0" baseline="0" dirty="0"/>
                        <a:t> grows the crops hanging in air with a fine mist giving nutrients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u="sng" baseline="0" dirty="0"/>
                        <a:t>Hydroponics</a:t>
                      </a:r>
                      <a:r>
                        <a:rPr lang="en-GB" sz="700" b="0" baseline="0" dirty="0"/>
                        <a:t> grows the crops in water with nutrients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baseline="0" dirty="0"/>
                        <a:t>4. Appropriate technology (intermediate technology)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b="1" dirty="0"/>
                    </a:p>
                    <a:p>
                      <a:pPr algn="l"/>
                      <a:r>
                        <a:rPr lang="en-GB" sz="700" b="0" dirty="0"/>
                        <a:t>This</a:t>
                      </a:r>
                      <a:r>
                        <a:rPr lang="en-GB" sz="700" b="0" baseline="0" dirty="0"/>
                        <a:t> is when poor farmers in LICs use skills and materials that are cheap, simple and easy to find and replace. </a:t>
                      </a:r>
                    </a:p>
                    <a:p>
                      <a:pPr algn="l"/>
                      <a:endParaRPr lang="en-GB" sz="400" b="0" baseline="0" dirty="0"/>
                    </a:p>
                    <a:p>
                      <a:pPr algn="l"/>
                      <a:r>
                        <a:rPr lang="en-GB" sz="700" b="0" baseline="0" dirty="0"/>
                        <a:t>For example, a bicycle can be adapted into a machine that removes the husks of coffee beans in Kenya.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81528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35338"/>
              </p:ext>
            </p:extLst>
          </p:nvPr>
        </p:nvGraphicFramePr>
        <p:xfrm>
          <a:off x="2870376" y="3781381"/>
          <a:ext cx="2818755" cy="30211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4505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  <a:gridCol w="1394250">
                  <a:extLst>
                    <a:ext uri="{9D8B030D-6E8A-4147-A177-3AD203B41FA5}">
                      <a16:colId xmlns:a16="http://schemas.microsoft.com/office/drawing/2014/main" val="1951941109"/>
                    </a:ext>
                  </a:extLst>
                </a:gridCol>
              </a:tblGrid>
              <a:tr h="247473">
                <a:tc grid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Example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</a:rPr>
                        <a:t> of a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local scheme to increase food supplies sustainably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136816">
                <a:tc gridSpan="2">
                  <a:txBody>
                    <a:bodyPr/>
                    <a:lstStyle/>
                    <a:p>
                      <a:pPr algn="l"/>
                      <a:r>
                        <a:rPr lang="en-GB" sz="700" b="1" dirty="0"/>
                        <a:t>Rice-fish farming, </a:t>
                      </a:r>
                      <a:r>
                        <a:rPr lang="en-GB" sz="700" b="1" dirty="0" err="1"/>
                        <a:t>Jamalpur</a:t>
                      </a:r>
                      <a:r>
                        <a:rPr lang="en-GB" sz="700" b="1" baseline="0" dirty="0"/>
                        <a:t> Province, </a:t>
                      </a:r>
                      <a:r>
                        <a:rPr lang="en-GB" sz="700" b="1" dirty="0"/>
                        <a:t>Bangladesh     </a:t>
                      </a:r>
                      <a:endParaRPr lang="en-GB" sz="7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10289"/>
                  </a:ext>
                </a:extLst>
              </a:tr>
              <a:tr h="984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sng" dirty="0"/>
                        <a:t>Sustainably</a:t>
                      </a:r>
                      <a:r>
                        <a:rPr lang="en-GB" sz="700" dirty="0"/>
                        <a:t> means to not use up resources so that they are available for future generations.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/>
                        <a:t>Jamalpur </a:t>
                      </a:r>
                      <a:r>
                        <a:rPr lang="en-GB" sz="700" baseline="0" dirty="0"/>
                        <a:t>in Bangladesh has pioneered an approach which is spreading over SE Asia. The United Nations’ Food and Agriculture Organisation (FAO) provides training, funding and supplies.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/>
                    </a:p>
                  </a:txBody>
                  <a:tcPr marL="68580" marR="68580" marT="34290" marB="3429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baseline="0" dirty="0"/>
                        <a:t>Technique:</a:t>
                      </a:r>
                    </a:p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700" dirty="0"/>
                        <a:t>The watery rice fields</a:t>
                      </a:r>
                      <a:r>
                        <a:rPr lang="en-GB" sz="700" baseline="0" dirty="0"/>
                        <a:t> (paddies) are netted to stop birds. </a:t>
                      </a:r>
                    </a:p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700" dirty="0"/>
                        <a:t>Fish</a:t>
                      </a:r>
                      <a:r>
                        <a:rPr lang="en-GB" sz="700" baseline="0" dirty="0"/>
                        <a:t> are introduced to the rice paddies and breed.</a:t>
                      </a:r>
                    </a:p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700" baseline="0" dirty="0"/>
                        <a:t>The fish and rice are </a:t>
                      </a:r>
                      <a:r>
                        <a:rPr lang="en-GB" sz="700" u="sng" baseline="0" dirty="0"/>
                        <a:t>mutually beneficial</a:t>
                      </a:r>
                      <a:r>
                        <a:rPr lang="en-GB" sz="700" baseline="0" dirty="0"/>
                        <a:t>: the fish eat insects that eat the rice plants; the fish faeces fertilise the soil .</a:t>
                      </a:r>
                    </a:p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700" baseline="0" dirty="0"/>
                        <a:t>The people harvest the fish and rice.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baseline="0" dirty="0"/>
                        <a:t>Benefits:</a:t>
                      </a:r>
                    </a:p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00" b="1" baseline="0" dirty="0"/>
                        <a:t>Social:  </a:t>
                      </a:r>
                      <a:r>
                        <a:rPr lang="en-GB" sz="700" b="0" baseline="0" dirty="0"/>
                        <a:t>Farmers get a balanced diet of carbs and protein. It also brings the community together.</a:t>
                      </a:r>
                    </a:p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00" b="1" baseline="0" dirty="0"/>
                        <a:t>Economic</a:t>
                      </a:r>
                      <a:r>
                        <a:rPr lang="en-GB" sz="700" b="0" baseline="0" dirty="0"/>
                        <a:t>: Farmers receive an income from selling the surplus, so they can send their children to school and buy goods.</a:t>
                      </a:r>
                    </a:p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00" b="1" baseline="0" dirty="0"/>
                        <a:t>Environmental: </a:t>
                      </a:r>
                      <a:r>
                        <a:rPr lang="en-GB" sz="700" b="0" baseline="0" dirty="0"/>
                        <a:t>Artificial </a:t>
                      </a:r>
                      <a:r>
                        <a:rPr lang="en-GB" sz="700" b="0" baseline="0" dirty="0" err="1"/>
                        <a:t>fert-ilisers</a:t>
                      </a:r>
                      <a:r>
                        <a:rPr lang="en-GB" sz="700" b="0" baseline="0" dirty="0"/>
                        <a:t> and pesticides are not required. Wild fish stocks are left alone and not overfished.</a:t>
                      </a:r>
                      <a:endParaRPr lang="en-GB" sz="700" b="1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411281"/>
                  </a:ext>
                </a:extLst>
              </a:tr>
            </a:tbl>
          </a:graphicData>
        </a:graphic>
      </p:graphicFrame>
      <p:pic>
        <p:nvPicPr>
          <p:cNvPr id="1028" name="Picture 4" descr="Annual precipitation in the United Kingdo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/>
          <a:stretch/>
        </p:blipFill>
        <p:spPr bwMode="auto">
          <a:xfrm>
            <a:off x="52909" y="1675987"/>
            <a:ext cx="1415045" cy="201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K population map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54" y="1636154"/>
            <a:ext cx="1381256" cy="206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03626"/>
              </p:ext>
            </p:extLst>
          </p:nvPr>
        </p:nvGraphicFramePr>
        <p:xfrm>
          <a:off x="2872078" y="955709"/>
          <a:ext cx="2827810" cy="7003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27810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</a:tblGrid>
              <a:tr h="205010"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Coping with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</a:rPr>
                        <a:t> the UK’s water deficit 2: using less water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327074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  <a:tabLst>
                          <a:tab pos="87313" algn="l"/>
                        </a:tabLst>
                      </a:pPr>
                      <a:r>
                        <a:rPr lang="en-GB" sz="700" b="0" dirty="0"/>
                        <a:t>Water can be saved by using: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  <a:tabLst>
                          <a:tab pos="87313" algn="l"/>
                        </a:tabLst>
                      </a:pPr>
                      <a:r>
                        <a:rPr lang="en-GB" sz="700" b="0" dirty="0"/>
                        <a:t>Water meters:</a:t>
                      </a:r>
                      <a:r>
                        <a:rPr lang="en-GB" sz="700" b="0" baseline="0" dirty="0"/>
                        <a:t> these charge for the actual amount used;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  <a:tabLst>
                          <a:tab pos="87313" algn="l"/>
                        </a:tabLst>
                      </a:pPr>
                      <a:r>
                        <a:rPr lang="en-GB" sz="700" b="0" u="sng" baseline="0" dirty="0"/>
                        <a:t>Rainwater harvesting</a:t>
                      </a:r>
                      <a:r>
                        <a:rPr lang="en-GB" sz="700" b="0" u="none" baseline="0" dirty="0"/>
                        <a:t>: w</a:t>
                      </a:r>
                      <a:r>
                        <a:rPr lang="en-GB" sz="700" b="0" baseline="0" dirty="0"/>
                        <a:t>ater butts collect rainwater to water gardens;</a:t>
                      </a: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  <a:tabLst>
                          <a:tab pos="87313" algn="l"/>
                        </a:tabLst>
                      </a:pPr>
                      <a:r>
                        <a:rPr lang="en-GB" sz="700" b="0" u="sng" baseline="0" dirty="0"/>
                        <a:t>Grey water</a:t>
                      </a:r>
                      <a:r>
                        <a:rPr lang="en-GB" sz="700" b="0" u="none" baseline="0" dirty="0"/>
                        <a:t>: w</a:t>
                      </a:r>
                      <a:r>
                        <a:rPr lang="en-GB" sz="700" b="0" baseline="0" dirty="0"/>
                        <a:t>ater used for washing can be used to flush toilets.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74201"/>
                  </a:ext>
                </a:extLst>
              </a:tr>
            </a:tbl>
          </a:graphicData>
        </a:graphic>
      </p:graphicFrame>
      <p:pic>
        <p:nvPicPr>
          <p:cNvPr id="1032" name="Picture 8" descr="Image result for war clipart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520" y="3587017"/>
            <a:ext cx="333345" cy="1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llar, Money, Notes, Gold, Wealth, Finance, Dollars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059" y="2587769"/>
            <a:ext cx="357415" cy="3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oads road free clipart kid 2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19" y="3141795"/>
            <a:ext cx="397810" cy="32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07366"/>
              </p:ext>
            </p:extLst>
          </p:nvPr>
        </p:nvGraphicFramePr>
        <p:xfrm>
          <a:off x="7993099" y="2763208"/>
          <a:ext cx="1879546" cy="40358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39773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  <a:gridCol w="939773">
                  <a:extLst>
                    <a:ext uri="{9D8B030D-6E8A-4147-A177-3AD203B41FA5}">
                      <a16:colId xmlns:a16="http://schemas.microsoft.com/office/drawing/2014/main" val="2237019522"/>
                    </a:ext>
                  </a:extLst>
                </a:gridCol>
              </a:tblGrid>
              <a:tr h="189429">
                <a:tc grid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Strategies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</a:rPr>
                        <a:t> to grow food sustainably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1871560"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/>
                        <a:t>1. Organic farming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/>
                        <a:t>Organic food is grown without artificial chemicals, usually locally, to reduce food miles.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/>
                        <a:t>It is more expensive than inorganic food.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/>
                    </a:p>
                  </a:txBody>
                  <a:tcPr marL="68580" marR="68580" marT="34290" marB="3429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/>
                        <a:t>2. Urban farming</a:t>
                      </a:r>
                    </a:p>
                    <a:p>
                      <a:pPr algn="l"/>
                      <a:endParaRPr lang="en-GB" sz="700" b="0" dirty="0"/>
                    </a:p>
                    <a:p>
                      <a:pPr algn="l"/>
                      <a:r>
                        <a:rPr lang="en-GB" sz="700" b="0" dirty="0"/>
                        <a:t>This is growing food</a:t>
                      </a:r>
                      <a:r>
                        <a:rPr lang="en-GB" sz="700" b="0" baseline="0" dirty="0"/>
                        <a:t> in cities, such as on roofs or balconies or in allotments. </a:t>
                      </a:r>
                    </a:p>
                    <a:p>
                      <a:pPr algn="l"/>
                      <a:endParaRPr lang="en-GB" sz="700" b="0" baseline="0" dirty="0"/>
                    </a:p>
                    <a:p>
                      <a:pPr algn="l"/>
                      <a:r>
                        <a:rPr lang="en-GB" sz="700" b="0" baseline="0" dirty="0"/>
                        <a:t>It reduces food miles, creates local jobs and attracts wildlife.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10289"/>
                  </a:ext>
                </a:extLst>
              </a:tr>
              <a:tr h="1963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700" b="1" dirty="0"/>
                        <a:t>3.</a:t>
                      </a:r>
                      <a:r>
                        <a:rPr lang="en-GB" sz="700" b="1" baseline="0" dirty="0"/>
                        <a:t> Sustainably-sourced fish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7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700" b="0" baseline="0" dirty="0"/>
                        <a:t>This uses quotas (limits) to stop too many fish being caught.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7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700" b="0" baseline="0" dirty="0"/>
                        <a:t>The nets let the fry (baby fish) escape to grow into adults.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7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700" b="0" baseline="0" dirty="0"/>
                        <a:t>But, too many fish are still caught which have to be thrown away.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baseline="0" dirty="0"/>
                        <a:t>4. Sustainably- sourced meat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baseline="0" dirty="0"/>
                        <a:t>This is produced in small farms by organic methods. Animal welfare standards are higher.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baseline="0" dirty="0"/>
                        <a:t>It is more expensive than other meat.</a:t>
                      </a:r>
                      <a:endParaRPr lang="en-GB" sz="700" b="0" dirty="0"/>
                    </a:p>
                  </a:txBody>
                  <a:tcPr marL="68580" marR="68580" marT="34290" marB="3429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81528"/>
                  </a:ext>
                </a:extLst>
              </a:tr>
            </a:tbl>
          </a:graphicData>
        </a:graphic>
      </p:graphicFrame>
      <p:pic>
        <p:nvPicPr>
          <p:cNvPr id="1026" name="Picture 2" descr="Famine clipart #487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571" l="10000" r="99250">
                        <a14:foregroundMark x1="55500" y1="25476" x2="55500" y2="25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62" y="1547691"/>
            <a:ext cx="503465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malnutrition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6" descr="Rice bowl clipart #4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865" y="1560972"/>
            <a:ext cx="612843" cy="62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Raised Fist Clip Art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656" y="1562552"/>
            <a:ext cx="371993" cy="48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ind clip art"/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37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782">
            <a:off x="7613387" y="1425547"/>
            <a:ext cx="909853" cy="90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9"/>
          <a:srcRect l="62902" t="30592" r="10014" b="13322"/>
          <a:stretch/>
        </p:blipFill>
        <p:spPr>
          <a:xfrm>
            <a:off x="2917804" y="5329034"/>
            <a:ext cx="1087891" cy="1472687"/>
          </a:xfrm>
          <a:prstGeom prst="rect">
            <a:avLst/>
          </a:prstGeom>
        </p:spPr>
      </p:pic>
      <p:pic>
        <p:nvPicPr>
          <p:cNvPr id="31" name="Picture 4" descr="Food and Agriculture Organization of the United Nations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47" y="5279338"/>
            <a:ext cx="566305" cy="56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Image result for rice plant gif"/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218" y="5902036"/>
            <a:ext cx="302573" cy="84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clipground.com/images/gold-fish-clipart-12.jpg"/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0548" y="5309166"/>
            <a:ext cx="592335" cy="30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"/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152" flipH="1">
            <a:off x="5078342" y="3982876"/>
            <a:ext cx="520147" cy="3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drinking water clipart"/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2018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77" y="5019028"/>
            <a:ext cx="485148" cy="3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5 ways you can save water"/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1" y="939142"/>
            <a:ext cx="267299" cy="37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water pipe clip art"/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897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31" y="45302"/>
            <a:ext cx="606425" cy="4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rain cloud clipart"/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5647" y1="8864" x2="25647" y2="8864"/>
                        <a14:foregroundMark x1="19765" y1="76454" x2="19765" y2="76454"/>
                        <a14:foregroundMark x1="35765" y1="85042" x2="35765" y2="85042"/>
                        <a14:foregroundMark x1="56471" y1="70637" x2="56471" y2="70637"/>
                        <a14:foregroundMark x1="51294" y1="75900" x2="51294" y2="75900"/>
                        <a14:foregroundMark x1="55529" y1="76454" x2="55529" y2="76454"/>
                        <a14:foregroundMark x1="52706" y1="70914" x2="52706" y2="70914"/>
                        <a14:foregroundMark x1="54824" y1="90859" x2="54824" y2="90859"/>
                        <a14:foregroundMark x1="57882" y1="95845" x2="57882" y2="95845"/>
                        <a14:foregroundMark x1="59765" y1="92798" x2="59765" y2="92798"/>
                        <a14:foregroundMark x1="59765" y1="87812" x2="59765" y2="87812"/>
                        <a14:foregroundMark x1="36941" y1="88920" x2="36941" y2="88920"/>
                        <a14:foregroundMark x1="28941" y1="86981" x2="28941" y2="86981"/>
                        <a14:foregroundMark x1="34118" y1="88366" x2="34118" y2="88366"/>
                        <a14:foregroundMark x1="18588" y1="76177" x2="18588" y2="76177"/>
                        <a14:foregroundMark x1="19765" y1="95291" x2="19765" y2="95291"/>
                        <a14:foregroundMark x1="23529" y1="87812" x2="23529" y2="87812"/>
                        <a14:foregroundMark x1="42588" y1="71191" x2="42588" y2="71191"/>
                        <a14:foregroundMark x1="48000" y1="2216" x2="48000" y2="2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8" y="3542104"/>
            <a:ext cx="352736" cy="29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people clip art"/>
          <p:cNvPicPr>
            <a:picLocks noChangeAspect="1" noChangeArrowheads="1"/>
          </p:cNvPicPr>
          <p:nvPr/>
        </p:nvPicPr>
        <p:blipFill rotWithShape="1"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4"/>
          <a:stretch/>
        </p:blipFill>
        <p:spPr bwMode="auto">
          <a:xfrm>
            <a:off x="2339456" y="3544363"/>
            <a:ext cx="440303" cy="28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png.pngtree.com/element_pic/17/07/02/b2b53eb732f7a149a2e7f0d6e908872e.jpg">
            <a:extLst>
              <a:ext uri="{FF2B5EF4-FFF2-40B4-BE49-F238E27FC236}">
                <a16:creationId xmlns:a16="http://schemas.microsoft.com/office/drawing/2014/main" id="{02FAF103-8FFE-4FE9-BD0F-9D6B6E2F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6406" b="98577" l="5385" r="96154">
                        <a14:foregroundMark x1="22692" y1="19929" x2="22692" y2="19929"/>
                        <a14:foregroundMark x1="47692" y1="14591" x2="47692" y2="14591"/>
                        <a14:foregroundMark x1="75000" y1="21708" x2="75000" y2="21708"/>
                        <a14:foregroundMark x1="54615" y1="6406" x2="54615" y2="6406"/>
                        <a14:foregroundMark x1="94615" y1="40925" x2="94615" y2="40925"/>
                        <a14:foregroundMark x1="96923" y1="67260" x2="96923" y2="67260"/>
                        <a14:foregroundMark x1="76154" y1="86121" x2="76154" y2="86121"/>
                        <a14:foregroundMark x1="51154" y1="96085" x2="51154" y2="96085"/>
                        <a14:foregroundMark x1="50000" y1="99288" x2="50000" y2="99288"/>
                        <a14:foregroundMark x1="43846" y1="93950" x2="43846" y2="93950"/>
                        <a14:foregroundMark x1="24231" y1="85765" x2="24231" y2="85765"/>
                        <a14:foregroundMark x1="7692" y1="69751" x2="7692" y2="69751"/>
                        <a14:foregroundMark x1="7692" y1="41637" x2="7692" y2="41637"/>
                        <a14:foregroundMark x1="5385" y1="41637" x2="5385" y2="41637"/>
                        <a14:foregroundMark x1="43077" y1="48754" x2="43077" y2="48754"/>
                        <a14:foregroundMark x1="43077" y1="48399" x2="43077" y2="48399"/>
                        <a14:foregroundMark x1="43846" y1="47331" x2="43846" y2="47331"/>
                        <a14:foregroundMark x1="44231" y1="44128" x2="44231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21" y="4093372"/>
            <a:ext cx="626386" cy="6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imavex.vo.llnwd.net/o18/clients/urbanfarm/images/Vegetables/vegetable_garden.jpg">
            <a:extLst>
              <a:ext uri="{FF2B5EF4-FFF2-40B4-BE49-F238E27FC236}">
                <a16:creationId xmlns:a16="http://schemas.microsoft.com/office/drawing/2014/main" id="{B4A8EF6E-F88D-49E6-B5D3-9BEEBE8BF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7000" l="3540" r="96239">
                        <a14:foregroundMark x1="38496" y1="25667" x2="38496" y2="25667"/>
                        <a14:foregroundMark x1="7522" y1="51333" x2="7522" y2="51333"/>
                        <a14:foregroundMark x1="4867" y1="52667" x2="4867" y2="52667"/>
                        <a14:foregroundMark x1="3540" y1="55333" x2="3540" y2="55333"/>
                        <a14:foregroundMark x1="3540" y1="65333" x2="3540" y2="65333"/>
                        <a14:foregroundMark x1="96681" y1="54667" x2="96681" y2="54667"/>
                        <a14:foregroundMark x1="90265" y1="39667" x2="90265" y2="39667"/>
                        <a14:foregroundMark x1="86726" y1="45333" x2="86726" y2="45333"/>
                        <a14:foregroundMark x1="88717" y1="53333" x2="88717" y2="53333"/>
                        <a14:foregroundMark x1="84071" y1="41000" x2="84071" y2="41000"/>
                        <a14:foregroundMark x1="93363" y1="37667" x2="93363" y2="37667"/>
                        <a14:foregroundMark x1="95354" y1="41667" x2="95354" y2="41667"/>
                        <a14:foregroundMark x1="93363" y1="52000" x2="93363" y2="52000"/>
                        <a14:foregroundMark x1="82522" y1="34333" x2="82522" y2="34333"/>
                        <a14:foregroundMark x1="82743" y1="31667" x2="82743" y2="31667"/>
                        <a14:foregroundMark x1="88938" y1="34000" x2="88938" y2="34000"/>
                        <a14:foregroundMark x1="90708" y1="37333" x2="90708" y2="37333"/>
                        <a14:foregroundMark x1="96018" y1="40000" x2="96018" y2="40000"/>
                        <a14:foregroundMark x1="41814" y1="29000" x2="41814" y2="29000"/>
                        <a14:foregroundMark x1="30752" y1="28667" x2="30752" y2="28667"/>
                        <a14:foregroundMark x1="38496" y1="30000" x2="38496" y2="30000"/>
                        <a14:foregroundMark x1="33407" y1="33667" x2="33407" y2="33667"/>
                        <a14:foregroundMark x1="35398" y1="28667" x2="35398" y2="28667"/>
                        <a14:foregroundMark x1="43584" y1="20000" x2="43584" y2="20000"/>
                        <a14:foregroundMark x1="45354" y1="29333" x2="45354" y2="29333"/>
                        <a14:foregroundMark x1="38938" y1="21333" x2="38938" y2="21333"/>
                        <a14:foregroundMark x1="30973" y1="28667" x2="30973" y2="28667"/>
                        <a14:foregroundMark x1="25221" y1="35333" x2="25221" y2="35333"/>
                        <a14:foregroundMark x1="4867" y1="46333" x2="4867" y2="46333"/>
                        <a14:foregroundMark x1="10177" y1="42333" x2="10177" y2="42333"/>
                        <a14:foregroundMark x1="13938" y1="39333" x2="13938" y2="39333"/>
                        <a14:foregroundMark x1="19690" y1="35333" x2="19690" y2="35333"/>
                        <a14:foregroundMark x1="23894" y1="33667" x2="23894" y2="33667"/>
                        <a14:foregroundMark x1="86062" y1="31667" x2="86062" y2="31667"/>
                        <a14:foregroundMark x1="45133" y1="90333" x2="45133" y2="90333"/>
                        <a14:foregroundMark x1="46460" y1="97000" x2="46460" y2="9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203" y="4093372"/>
            <a:ext cx="954400" cy="6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fishmongervsbutcher.files.wordpress.com/2012/05/marinestewardshipcouncil.jpeg">
            <a:extLst>
              <a:ext uri="{FF2B5EF4-FFF2-40B4-BE49-F238E27FC236}">
                <a16:creationId xmlns:a16="http://schemas.microsoft.com/office/drawing/2014/main" id="{D441002D-0817-49AA-B4E2-35C722664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214" y="6504135"/>
            <a:ext cx="387397" cy="27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8" descr="http://blogs.edf.org/growingreturns/files/2015/10/shutterstock_232187422.jpg">
            <a:extLst>
              <a:ext uri="{FF2B5EF4-FFF2-40B4-BE49-F238E27FC236}">
                <a16:creationId xmlns:a16="http://schemas.microsoft.com/office/drawing/2014/main" id="{A90F6F1A-C459-47B4-829F-609B04AFF0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07317" y="7583898"/>
            <a:ext cx="65305" cy="6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" name="Picture 10" descr="https://cdn.pixabay.com/photo/2017/02/01/22/13/meat-2031564_640.png">
            <a:extLst>
              <a:ext uri="{FF2B5EF4-FFF2-40B4-BE49-F238E27FC236}">
                <a16:creationId xmlns:a16="http://schemas.microsoft.com/office/drawing/2014/main" id="{1DE1F7C0-7052-4D8E-A771-30FDF0B4B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611" y="6055566"/>
            <a:ext cx="899238" cy="46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tse3.mm.bing.net/th?id=OIP.F0NZ5-2J_corPs0_B0l67gHaCj&amp;pid=15.1&amp;P=0&amp;w=513&amp;h=177">
            <a:extLst>
              <a:ext uri="{FF2B5EF4-FFF2-40B4-BE49-F238E27FC236}">
                <a16:creationId xmlns:a16="http://schemas.microsoft.com/office/drawing/2014/main" id="{E4AA53C3-3B99-4C5F-A6AE-861C4962B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r="15768"/>
          <a:stretch/>
        </p:blipFill>
        <p:spPr bwMode="auto">
          <a:xfrm>
            <a:off x="7142424" y="4505495"/>
            <a:ext cx="769783" cy="3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tse3.mm.bing.net/th?id=OIP.iVJqhWt8GH05EruRoziRawHaHa&amp;pid=15.1&amp;P=0&amp;w=300&amp;h=300">
            <a:extLst>
              <a:ext uri="{FF2B5EF4-FFF2-40B4-BE49-F238E27FC236}">
                <a16:creationId xmlns:a16="http://schemas.microsoft.com/office/drawing/2014/main" id="{A102DC85-FD05-43FD-A0D4-355F72B61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9" b="27991"/>
          <a:stretch/>
        </p:blipFill>
        <p:spPr bwMode="auto">
          <a:xfrm>
            <a:off x="6025249" y="4577726"/>
            <a:ext cx="769783" cy="3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tse2.mm.bing.net/th?id=OIP.j-5MmLkxNb88JDFcShNNcgHaDB&amp;pid=15.1&amp;P=0&amp;w=412&amp;h=169">
            <a:extLst>
              <a:ext uri="{FF2B5EF4-FFF2-40B4-BE49-F238E27FC236}">
                <a16:creationId xmlns:a16="http://schemas.microsoft.com/office/drawing/2014/main" id="{EC9863B7-7890-4B08-B8C5-69E6C538B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78" y="6516426"/>
            <a:ext cx="720754" cy="2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s://kumdotv.com/images/well-clipart-2.png">
            <a:extLst>
              <a:ext uri="{FF2B5EF4-FFF2-40B4-BE49-F238E27FC236}">
                <a16:creationId xmlns:a16="http://schemas.microsoft.com/office/drawing/2014/main" id="{1DCC5B60-0525-4BD7-9493-5784E0A5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1" y="6276844"/>
            <a:ext cx="485728" cy="45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nnimgt-a.akamaihd.net/transform/v1/resize/frm/storypad-xhi9gmXHj93h4bBH6YrLKD/f051c212-762b-4241-997c-cd533e915e2c.jpg/w1200_h678_fmax.jpg">
            <a:extLst>
              <a:ext uri="{FF2B5EF4-FFF2-40B4-BE49-F238E27FC236}">
                <a16:creationId xmlns:a16="http://schemas.microsoft.com/office/drawing/2014/main" id="{E421496B-BB7E-4674-BF24-964B8A054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290" b="6301"/>
          <a:stretch/>
        </p:blipFill>
        <p:spPr bwMode="auto">
          <a:xfrm>
            <a:off x="5734091" y="2127254"/>
            <a:ext cx="4138554" cy="6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32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10279</TotalTime>
  <Words>2472</Words>
  <Application>Microsoft Office PowerPoint</Application>
  <PresentationFormat>A4 Paper (210x297 mm)</PresentationFormat>
  <Paragraphs>224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Leggett</dc:creator>
  <cp:lastModifiedBy>Gavin Blackman</cp:lastModifiedBy>
  <cp:revision>256</cp:revision>
  <cp:lastPrinted>2018-03-15T16:14:07Z</cp:lastPrinted>
  <dcterms:created xsi:type="dcterms:W3CDTF">2017-09-02T18:17:36Z</dcterms:created>
  <dcterms:modified xsi:type="dcterms:W3CDTF">2019-03-06T11:53:56Z</dcterms:modified>
</cp:coreProperties>
</file>