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E5E5"/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5A829-B095-47E7-910A-6BF3260674F0}" v="4" dt="2019-01-08T07:54:55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Blackman" userId="30108c45-e617-46d0-8708-8bced50adda8" providerId="ADAL" clId="{0B75A829-B095-47E7-910A-6BF3260674F0}"/>
    <pc:docChg chg="undo custSel modSld">
      <pc:chgData name="Gavin Blackman" userId="30108c45-e617-46d0-8708-8bced50adda8" providerId="ADAL" clId="{0B75A829-B095-47E7-910A-6BF3260674F0}" dt="2019-01-08T07:55:15.870" v="157" actId="1076"/>
      <pc:docMkLst>
        <pc:docMk/>
      </pc:docMkLst>
      <pc:sldChg chg="addSp modSp">
        <pc:chgData name="Gavin Blackman" userId="30108c45-e617-46d0-8708-8bced50adda8" providerId="ADAL" clId="{0B75A829-B095-47E7-910A-6BF3260674F0}" dt="2019-01-08T07:55:15.870" v="157" actId="1076"/>
        <pc:sldMkLst>
          <pc:docMk/>
          <pc:sldMk cId="237134562" sldId="257"/>
        </pc:sldMkLst>
        <pc:spChg chg="mod">
          <ac:chgData name="Gavin Blackman" userId="30108c45-e617-46d0-8708-8bced50adda8" providerId="ADAL" clId="{0B75A829-B095-47E7-910A-6BF3260674F0}" dt="2018-12-22T12:26:49.395" v="113" actId="1076"/>
          <ac:spMkLst>
            <pc:docMk/>
            <pc:sldMk cId="237134562" sldId="257"/>
            <ac:spMk id="22" creationId="{00000000-0000-0000-0000-000000000000}"/>
          </ac:spMkLst>
        </pc:spChg>
        <pc:spChg chg="mod">
          <ac:chgData name="Gavin Blackman" userId="30108c45-e617-46d0-8708-8bced50adda8" providerId="ADAL" clId="{0B75A829-B095-47E7-910A-6BF3260674F0}" dt="2018-12-22T12:26:56.521" v="115" actId="1076"/>
          <ac:spMkLst>
            <pc:docMk/>
            <pc:sldMk cId="237134562" sldId="257"/>
            <ac:spMk id="25" creationId="{00000000-0000-0000-0000-000000000000}"/>
          </ac:spMkLst>
        </pc:spChg>
        <pc:spChg chg="mod">
          <ac:chgData name="Gavin Blackman" userId="30108c45-e617-46d0-8708-8bced50adda8" providerId="ADAL" clId="{0B75A829-B095-47E7-910A-6BF3260674F0}" dt="2018-12-22T12:26:52.200" v="114" actId="1076"/>
          <ac:spMkLst>
            <pc:docMk/>
            <pc:sldMk cId="237134562" sldId="257"/>
            <ac:spMk id="26" creationId="{6683A23D-CAFF-4ADA-BF76-79968C0F4E3D}"/>
          </ac:spMkLst>
        </pc:spChg>
        <pc:graphicFrameChg chg="modGraphic">
          <ac:chgData name="Gavin Blackman" userId="30108c45-e617-46d0-8708-8bced50adda8" providerId="ADAL" clId="{0B75A829-B095-47E7-910A-6BF3260674F0}" dt="2018-12-22T12:20:09.989" v="33" actId="20577"/>
          <ac:graphicFrameMkLst>
            <pc:docMk/>
            <pc:sldMk cId="237134562" sldId="257"/>
            <ac:graphicFrameMk id="6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0B75A829-B095-47E7-910A-6BF3260674F0}" dt="2018-12-22T12:24:16.559" v="98" actId="115"/>
          <ac:graphicFrameMkLst>
            <pc:docMk/>
            <pc:sldMk cId="237134562" sldId="257"/>
            <ac:graphicFrameMk id="12" creationId="{570325A4-84AB-46E6-8C31-825F6FE8816B}"/>
          </ac:graphicFrameMkLst>
        </pc:graphicFrameChg>
        <pc:graphicFrameChg chg="mod modGraphic">
          <ac:chgData name="Gavin Blackman" userId="30108c45-e617-46d0-8708-8bced50adda8" providerId="ADAL" clId="{0B75A829-B095-47E7-910A-6BF3260674F0}" dt="2018-12-22T12:29:38.510" v="132" actId="14100"/>
          <ac:graphicFrameMkLst>
            <pc:docMk/>
            <pc:sldMk cId="237134562" sldId="257"/>
            <ac:graphicFrameMk id="35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0B75A829-B095-47E7-910A-6BF3260674F0}" dt="2018-12-22T12:21:13.392" v="45" actId="6549"/>
          <ac:graphicFrameMkLst>
            <pc:docMk/>
            <pc:sldMk cId="237134562" sldId="257"/>
            <ac:graphicFrameMk id="39" creationId="{A1B42846-BC19-4BB9-8892-9EEC3D0868A5}"/>
          </ac:graphicFrameMkLst>
        </pc:graphicFrameChg>
        <pc:graphicFrameChg chg="modGraphic">
          <ac:chgData name="Gavin Blackman" userId="30108c45-e617-46d0-8708-8bced50adda8" providerId="ADAL" clId="{0B75A829-B095-47E7-910A-6BF3260674F0}" dt="2018-12-22T12:26:32.524" v="111" actId="14100"/>
          <ac:graphicFrameMkLst>
            <pc:docMk/>
            <pc:sldMk cId="237134562" sldId="257"/>
            <ac:graphicFrameMk id="42" creationId="{001E1205-7455-4E81-B15C-1280A039E3E4}"/>
          </ac:graphicFrameMkLst>
        </pc:graphicFrameChg>
        <pc:graphicFrameChg chg="mod modGraphic">
          <ac:chgData name="Gavin Blackman" userId="30108c45-e617-46d0-8708-8bced50adda8" providerId="ADAL" clId="{0B75A829-B095-47E7-910A-6BF3260674F0}" dt="2018-12-22T12:29:52.547" v="133" actId="14100"/>
          <ac:graphicFrameMkLst>
            <pc:docMk/>
            <pc:sldMk cId="237134562" sldId="257"/>
            <ac:graphicFrameMk id="46" creationId="{BAE0B882-91D1-4695-A779-73589C587511}"/>
          </ac:graphicFrameMkLst>
        </pc:graphicFrameChg>
        <pc:picChg chg="mod">
          <ac:chgData name="Gavin Blackman" userId="30108c45-e617-46d0-8708-8bced50adda8" providerId="ADAL" clId="{0B75A829-B095-47E7-910A-6BF3260674F0}" dt="2018-12-22T12:26:25.301" v="110" actId="14100"/>
          <ac:picMkLst>
            <pc:docMk/>
            <pc:sldMk cId="237134562" sldId="257"/>
            <ac:picMk id="7" creationId="{00000000-0000-0000-0000-000000000000}"/>
          </ac:picMkLst>
        </pc:picChg>
        <pc:picChg chg="mod">
          <ac:chgData name="Gavin Blackman" userId="30108c45-e617-46d0-8708-8bced50adda8" providerId="ADAL" clId="{0B75A829-B095-47E7-910A-6BF3260674F0}" dt="2018-12-22T12:26:21.228" v="108" actId="1076"/>
          <ac:picMkLst>
            <pc:docMk/>
            <pc:sldMk cId="237134562" sldId="257"/>
            <ac:picMk id="14" creationId="{4ED16672-08BB-42B5-B171-40BA710DDC7D}"/>
          </ac:picMkLst>
        </pc:picChg>
        <pc:picChg chg="add mod">
          <ac:chgData name="Gavin Blackman" userId="30108c45-e617-46d0-8708-8bced50adda8" providerId="ADAL" clId="{0B75A829-B095-47E7-910A-6BF3260674F0}" dt="2019-01-08T07:53:31.466" v="152" actId="1076"/>
          <ac:picMkLst>
            <pc:docMk/>
            <pc:sldMk cId="237134562" sldId="257"/>
            <ac:picMk id="16" creationId="{9156852A-CCD0-4E57-B2C3-4BBB8AAD85C7}"/>
          </ac:picMkLst>
        </pc:picChg>
        <pc:picChg chg="mod">
          <ac:chgData name="Gavin Blackman" userId="30108c45-e617-46d0-8708-8bced50adda8" providerId="ADAL" clId="{0B75A829-B095-47E7-910A-6BF3260674F0}" dt="2018-12-22T12:27:43.021" v="119" actId="1076"/>
          <ac:picMkLst>
            <pc:docMk/>
            <pc:sldMk cId="237134562" sldId="257"/>
            <ac:picMk id="75" creationId="{00000000-0000-0000-0000-000000000000}"/>
          </ac:picMkLst>
        </pc:picChg>
        <pc:picChg chg="add mod">
          <ac:chgData name="Gavin Blackman" userId="30108c45-e617-46d0-8708-8bced50adda8" providerId="ADAL" clId="{0B75A829-B095-47E7-910A-6BF3260674F0}" dt="2019-01-08T07:55:15.870" v="157" actId="1076"/>
          <ac:picMkLst>
            <pc:docMk/>
            <pc:sldMk cId="237134562" sldId="257"/>
            <ac:picMk id="2048" creationId="{057B80C1-9A21-40B6-85B0-ECBD4478F11F}"/>
          </ac:picMkLst>
        </pc:picChg>
      </pc:sldChg>
      <pc:sldChg chg="modSp">
        <pc:chgData name="Gavin Blackman" userId="30108c45-e617-46d0-8708-8bced50adda8" providerId="ADAL" clId="{0B75A829-B095-47E7-910A-6BF3260674F0}" dt="2018-12-22T12:31:24.818" v="145" actId="6549"/>
        <pc:sldMkLst>
          <pc:docMk/>
          <pc:sldMk cId="819432791" sldId="258"/>
        </pc:sldMkLst>
        <pc:graphicFrameChg chg="mod modGraphic">
          <ac:chgData name="Gavin Blackman" userId="30108c45-e617-46d0-8708-8bced50adda8" providerId="ADAL" clId="{0B75A829-B095-47E7-910A-6BF3260674F0}" dt="2018-12-22T12:31:24.818" v="145" actId="6549"/>
          <ac:graphicFrameMkLst>
            <pc:docMk/>
            <pc:sldMk cId="819432791" sldId="258"/>
            <ac:graphicFrameMk id="25" creationId="{F904BB19-4138-41AE-8D25-4605FA70931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54C05D37-AC0A-48DC-BAEB-80AD1594E319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71800" cy="498055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6"/>
            <a:ext cx="2971800" cy="498055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1DA74AD7-181B-4B13-BC30-8C115272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4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F38E-A70D-42F0-9349-6200EA3114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3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F38E-A70D-42F0-9349-6200EA3114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6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9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9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2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9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9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7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0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5.jpg"/><Relationship Id="rId12" Type="http://schemas.openxmlformats.org/officeDocument/2006/relationships/image" Target="../media/image9.gif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3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14.jpe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1.wdp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openxmlformats.org/officeDocument/2006/relationships/image" Target="../media/image21.gif"/><Relationship Id="rId10" Type="http://schemas.openxmlformats.org/officeDocument/2006/relationships/image" Target="../media/image8.png"/><Relationship Id="rId19" Type="http://schemas.openxmlformats.org/officeDocument/2006/relationships/image" Target="../media/image13.jpeg"/><Relationship Id="rId31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openxmlformats.org/officeDocument/2006/relationships/image" Target="../media/image16.png"/><Relationship Id="rId27" Type="http://schemas.microsoft.com/office/2007/relationships/hdphoto" Target="../media/hdphoto5.wdp"/><Relationship Id="rId30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8.jpeg"/><Relationship Id="rId26" Type="http://schemas.openxmlformats.org/officeDocument/2006/relationships/image" Target="../media/image44.png"/><Relationship Id="rId3" Type="http://schemas.openxmlformats.org/officeDocument/2006/relationships/image" Target="../media/image26.png"/><Relationship Id="rId21" Type="http://schemas.openxmlformats.org/officeDocument/2006/relationships/image" Target="../media/image41.png"/><Relationship Id="rId7" Type="http://schemas.openxmlformats.org/officeDocument/2006/relationships/image" Target="../media/image30.png"/><Relationship Id="rId12" Type="http://schemas.microsoft.com/office/2007/relationships/hdphoto" Target="../media/hdphoto7.wdp"/><Relationship Id="rId17" Type="http://schemas.openxmlformats.org/officeDocument/2006/relationships/image" Target="../media/image37.jpe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microsoft.com/office/2007/relationships/hdphoto" Target="../media/hdphoto11.wdp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23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microsoft.com/office/2007/relationships/hdphoto" Target="../media/hdphoto8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21307" y="3644006"/>
            <a:ext cx="4762749" cy="7932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77353"/>
              </p:ext>
            </p:extLst>
          </p:nvPr>
        </p:nvGraphicFramePr>
        <p:xfrm>
          <a:off x="12286" y="0"/>
          <a:ext cx="2365947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5947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What</a:t>
                      </a:r>
                      <a:r>
                        <a:rPr lang="en-GB" sz="800" baseline="0" dirty="0"/>
                        <a:t> are natural hazards?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GB" sz="700" b="0" u="sng" kern="1200" dirty="0">
                          <a:effectLst/>
                        </a:rPr>
                        <a:t>Natural hazards</a:t>
                      </a:r>
                      <a:r>
                        <a:rPr lang="en-GB" sz="700" b="0" kern="1200" dirty="0">
                          <a:effectLst/>
                        </a:rPr>
                        <a:t> are natural events that cause</a:t>
                      </a:r>
                      <a:r>
                        <a:rPr lang="en-GB" sz="700" b="0" kern="1200" baseline="0" dirty="0">
                          <a:effectLst/>
                        </a:rPr>
                        <a:t> loss of live and property</a:t>
                      </a:r>
                      <a:r>
                        <a:rPr lang="en-GB" sz="700" b="0" kern="1200" dirty="0">
                          <a:effectLst/>
                        </a:rPr>
                        <a:t>. </a:t>
                      </a:r>
                      <a:r>
                        <a:rPr lang="en-GB" sz="700" b="0" u="sng" kern="1200" dirty="0">
                          <a:effectLst/>
                        </a:rPr>
                        <a:t>Tectonic hazards</a:t>
                      </a:r>
                      <a:r>
                        <a:rPr lang="en-GB" sz="700" b="0" kern="1200" baseline="0" dirty="0">
                          <a:effectLst/>
                        </a:rPr>
                        <a:t> are earthquakes and volcanoes. </a:t>
                      </a:r>
                      <a:r>
                        <a:rPr lang="en-GB" sz="700" b="0" u="sng" kern="1200" dirty="0">
                          <a:effectLst/>
                        </a:rPr>
                        <a:t>Atmospheric</a:t>
                      </a:r>
                      <a:r>
                        <a:rPr lang="en-GB" sz="700" b="0" u="sng" kern="1200" baseline="0" dirty="0">
                          <a:effectLst/>
                        </a:rPr>
                        <a:t> hazards</a:t>
                      </a:r>
                      <a:r>
                        <a:rPr lang="en-GB" sz="700" b="0" kern="1200" baseline="0" dirty="0">
                          <a:effectLst/>
                        </a:rPr>
                        <a:t> are tropical storms and floods.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What affects hazard risk?</a:t>
                      </a:r>
                    </a:p>
                  </a:txBody>
                  <a:tcPr marL="68580" marR="68580" marT="34290" marB="34290">
                    <a:lnR w="12700" cmpd="sng">
                      <a:noFill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19433"/>
                  </a:ext>
                </a:extLst>
              </a:tr>
              <a:tr h="722544">
                <a:tc>
                  <a:txBody>
                    <a:bodyPr/>
                    <a:lstStyle/>
                    <a:p>
                      <a:pPr algn="l"/>
                      <a:r>
                        <a:rPr lang="en-GB" sz="700" dirty="0"/>
                        <a:t>The </a:t>
                      </a:r>
                      <a:r>
                        <a:rPr lang="en-GB" sz="700" u="sng" dirty="0"/>
                        <a:t>hazard</a:t>
                      </a:r>
                      <a:r>
                        <a:rPr lang="en-GB" sz="700" u="sng" baseline="0" dirty="0"/>
                        <a:t> risk</a:t>
                      </a:r>
                      <a:r>
                        <a:rPr lang="en-GB" sz="700" baseline="0" dirty="0"/>
                        <a:t> is the chance that people will be affected by a hazard. Hazard risk depends on three factors:</a:t>
                      </a:r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u="sng" baseline="0" dirty="0"/>
                        <a:t>Population density</a:t>
                      </a:r>
                      <a:r>
                        <a:rPr lang="en-GB" sz="700" u="none" baseline="0" dirty="0"/>
                        <a:t>: densely populated areas (such as cities) are worse affected than sparsely populated ones </a:t>
                      </a:r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baseline="0" dirty="0"/>
                        <a:t>Level of </a:t>
                      </a:r>
                      <a:r>
                        <a:rPr lang="en-GB" sz="700" u="sng" baseline="0" dirty="0"/>
                        <a:t>development</a:t>
                      </a:r>
                      <a:r>
                        <a:rPr lang="en-GB" sz="700" u="none" baseline="0" dirty="0"/>
                        <a:t>: HICs have the wealth, technology and infrastructure to cope better than an LIC; and</a:t>
                      </a:r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u="sng" baseline="0" dirty="0"/>
                        <a:t>Magnitude</a:t>
                      </a:r>
                      <a:r>
                        <a:rPr lang="en-GB" sz="700" baseline="0" dirty="0"/>
                        <a:t> of the hazard: Strong earthquakes and storms and </a:t>
                      </a:r>
                      <a:r>
                        <a:rPr lang="en-GB" sz="700" u="sng" baseline="0" dirty="0"/>
                        <a:t>grey</a:t>
                      </a:r>
                      <a:r>
                        <a:rPr lang="en-GB" sz="700" baseline="0" dirty="0"/>
                        <a:t> eruptions cause more damage than weak earthquakes and storms and </a:t>
                      </a:r>
                      <a:r>
                        <a:rPr lang="en-GB" sz="700" u="sng" baseline="0" dirty="0"/>
                        <a:t>red</a:t>
                      </a:r>
                      <a:r>
                        <a:rPr lang="en-GB" sz="700" baseline="0" dirty="0"/>
                        <a:t> eruptions.</a:t>
                      </a:r>
                      <a:endParaRPr lang="en-GB" sz="700" dirty="0"/>
                    </a:p>
                  </a:txBody>
                  <a:tcPr marL="68580" marR="68580" marT="34290" marB="34290">
                    <a:lnR w="12700" cmpd="sng">
                      <a:noFill/>
                    </a:ln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0958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38488"/>
              </p:ext>
            </p:extLst>
          </p:nvPr>
        </p:nvGraphicFramePr>
        <p:xfrm>
          <a:off x="9020" y="4941826"/>
          <a:ext cx="2672465" cy="1866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2049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720416">
                  <a:extLst>
                    <a:ext uri="{9D8B030D-6E8A-4147-A177-3AD203B41FA5}">
                      <a16:colId xmlns:a16="http://schemas.microsoft.com/office/drawing/2014/main" val="3178842181"/>
                    </a:ext>
                  </a:extLst>
                </a:gridCol>
              </a:tblGrid>
              <a:tr h="1738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Processes </a:t>
                      </a:r>
                      <a:r>
                        <a:rPr lang="en-GB" sz="800" baseline="0" dirty="0"/>
                        <a:t>at plate margins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                 Constructive 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Destructive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8112"/>
                  </a:ext>
                </a:extLst>
              </a:tr>
              <a:tr h="799300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Plates move apart.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dirty="0"/>
                        <a:t>Magma rises up to fill</a:t>
                      </a:r>
                      <a:r>
                        <a:rPr lang="en-GB" sz="600" baseline="0" dirty="0"/>
                        <a:t> the gap.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Creating new ocean bed, </a:t>
                      </a:r>
                      <a:r>
                        <a:rPr lang="en-GB" sz="600" u="sng" baseline="0" dirty="0"/>
                        <a:t>shield volcanoes</a:t>
                      </a:r>
                      <a:r>
                        <a:rPr lang="en-GB" sz="600" baseline="0" dirty="0"/>
                        <a:t> and volcanic islands.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600" baseline="0" dirty="0"/>
                        <a:t>Example: Iceland, Mid-Atlantic Ridge.</a:t>
                      </a:r>
                      <a:endParaRPr lang="en-GB" sz="6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Plates move together.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dirty="0"/>
                        <a:t>The heavy oceanic crust sinks</a:t>
                      </a:r>
                      <a:r>
                        <a:rPr lang="en-GB" sz="600" baseline="0" dirty="0"/>
                        <a:t> under the light continental crust (a process called </a:t>
                      </a:r>
                      <a:r>
                        <a:rPr lang="en-GB" sz="600" u="sng" baseline="0" dirty="0"/>
                        <a:t>subduction</a:t>
                      </a:r>
                      <a:r>
                        <a:rPr lang="en-GB" sz="600" baseline="0" dirty="0"/>
                        <a:t>). Friction also creates earthquakes.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The oceanic crust melts and its magma rises up through the continental crust.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Creating </a:t>
                      </a:r>
                      <a:r>
                        <a:rPr lang="en-GB" sz="600" u="sng" baseline="0" dirty="0"/>
                        <a:t>composite volcanoes</a:t>
                      </a:r>
                      <a:r>
                        <a:rPr lang="en-GB" sz="600" u="none" baseline="0" dirty="0"/>
                        <a:t> and </a:t>
                      </a:r>
                      <a:r>
                        <a:rPr lang="en-GB" sz="600" u="sng" baseline="0" dirty="0"/>
                        <a:t>island arcs</a:t>
                      </a:r>
                      <a:r>
                        <a:rPr lang="en-GB" sz="600" u="none" baseline="0" dirty="0"/>
                        <a:t>.</a:t>
                      </a:r>
                      <a:endParaRPr lang="en-GB" sz="600" baseline="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600" baseline="0" dirty="0"/>
                        <a:t>Example: Japan, Ring of Fire</a:t>
                      </a:r>
                      <a:endParaRPr lang="en-GB" sz="6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47149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Collision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Passive/Conservative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50715"/>
                  </a:ext>
                </a:extLst>
              </a:tr>
              <a:tr h="511244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dirty="0"/>
                        <a:t>Two</a:t>
                      </a:r>
                      <a:r>
                        <a:rPr lang="en-GB" sz="600" baseline="0" dirty="0"/>
                        <a:t> plates move side-by-side.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Friction creates earthquakes.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600" baseline="0" dirty="0"/>
                        <a:t>Example: California</a:t>
                      </a:r>
                      <a:endParaRPr lang="en-GB" sz="6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dirty="0"/>
                        <a:t>Two</a:t>
                      </a:r>
                      <a:r>
                        <a:rPr lang="en-GB" sz="600" baseline="0" dirty="0"/>
                        <a:t> plates move together.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600" baseline="0" dirty="0"/>
                        <a:t>As both plates are continental, neither sink, but instead they crumple up to form </a:t>
                      </a:r>
                      <a:r>
                        <a:rPr lang="en-GB" sz="600" u="sng" baseline="0" dirty="0"/>
                        <a:t>fold mountains</a:t>
                      </a:r>
                      <a:r>
                        <a:rPr lang="en-GB" sz="600" baseline="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600" baseline="0" dirty="0"/>
                        <a:t>Example: Himalayas, Asia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5237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1B42846-BC19-4BB9-8892-9EEC3D086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69218"/>
              </p:ext>
            </p:extLst>
          </p:nvPr>
        </p:nvGraphicFramePr>
        <p:xfrm>
          <a:off x="4954832" y="4466379"/>
          <a:ext cx="2220246" cy="2364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012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110123">
                  <a:extLst>
                    <a:ext uri="{9D8B030D-6E8A-4147-A177-3AD203B41FA5}">
                      <a16:colId xmlns:a16="http://schemas.microsoft.com/office/drawing/2014/main" val="529766719"/>
                    </a:ext>
                  </a:extLst>
                </a:gridCol>
              </a:tblGrid>
              <a:tr h="307731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Reducing the impact of tectonic hazards</a:t>
                      </a:r>
                      <a:r>
                        <a:rPr lang="en-GB" sz="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with the Three Ps (and an M)</a:t>
                      </a:r>
                      <a:endParaRPr lang="en-GB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1648593"/>
                  </a:ext>
                </a:extLst>
              </a:tr>
              <a:tr h="17263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Prediction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2909"/>
                  </a:ext>
                </a:extLst>
              </a:tr>
              <a:tr h="80310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Volcanoes:</a:t>
                      </a:r>
                      <a:r>
                        <a:rPr lang="en-GB" sz="700" b="0" dirty="0"/>
                        <a:t> detect changes in ground surface</a:t>
                      </a:r>
                      <a:r>
                        <a:rPr lang="en-GB" sz="700" b="0" baseline="0" dirty="0"/>
                        <a:t> height or escaping gas or changes in water levels.</a:t>
                      </a:r>
                    </a:p>
                    <a:p>
                      <a:pPr algn="ctr"/>
                      <a:r>
                        <a:rPr lang="en-GB" sz="700" b="1" baseline="0" dirty="0"/>
                        <a:t>Earthquakes:</a:t>
                      </a:r>
                      <a:r>
                        <a:rPr lang="en-GB" sz="700" b="0" baseline="0" dirty="0"/>
                        <a:t> Detect foreshocks with a seismometer.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Volcanoes:</a:t>
                      </a:r>
                      <a:r>
                        <a:rPr lang="en-GB" sz="700" b="0" dirty="0"/>
                        <a:t> use</a:t>
                      </a:r>
                      <a:r>
                        <a:rPr lang="en-GB" sz="700" b="0" baseline="0" dirty="0"/>
                        <a:t> data to predict magma chamber filling up just before an eruption.</a:t>
                      </a:r>
                    </a:p>
                    <a:p>
                      <a:pPr algn="ctr"/>
                      <a:r>
                        <a:rPr lang="en-GB" sz="700" b="1" baseline="0" dirty="0"/>
                        <a:t>Earthquakes:</a:t>
                      </a:r>
                      <a:r>
                        <a:rPr lang="en-GB" sz="700" b="0" baseline="0" dirty="0"/>
                        <a:t> Use ‘seismic gaps’ to predict when and where quakes will strike.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7263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Protection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i="0" dirty="0">
                          <a:solidFill>
                            <a:schemeClr val="tx1"/>
                          </a:solidFill>
                        </a:rPr>
                        <a:t>Planning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36656"/>
                  </a:ext>
                </a:extLst>
              </a:tr>
              <a:tr h="88625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Volcanoes:</a:t>
                      </a:r>
                      <a:r>
                        <a:rPr lang="en-GB" sz="700" b="0" dirty="0"/>
                        <a:t> Use lava walls such as in Hawaii and Etna</a:t>
                      </a:r>
                    </a:p>
                    <a:p>
                      <a:pPr algn="ctr"/>
                      <a:r>
                        <a:rPr lang="en-GB" sz="700" b="1" baseline="0" dirty="0"/>
                        <a:t>Earthquakes: </a:t>
                      </a:r>
                      <a:r>
                        <a:rPr lang="en-GB" sz="700" b="0" baseline="0" dirty="0"/>
                        <a:t>Use X and K-bracing, counterweights and base isolation in buildings. Use pipes with rubber joints.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Volcanoes</a:t>
                      </a:r>
                      <a:r>
                        <a:rPr lang="en-GB" sz="700" b="1" baseline="0" dirty="0"/>
                        <a:t> and earth- quakes: </a:t>
                      </a:r>
                      <a:r>
                        <a:rPr lang="en-GB" sz="700" b="0" baseline="0" dirty="0"/>
                        <a:t>Use seismic risk maps so that hospitals and power stations aren’t put in risky areas. Set aside safe routes for evacuation and emergency vehicles.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656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0325A4-84AB-46E6-8C31-825F6FE8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62728"/>
              </p:ext>
            </p:extLst>
          </p:nvPr>
        </p:nvGraphicFramePr>
        <p:xfrm>
          <a:off x="2403173" y="0"/>
          <a:ext cx="3205028" cy="240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2514">
                  <a:extLst>
                    <a:ext uri="{9D8B030D-6E8A-4147-A177-3AD203B41FA5}">
                      <a16:colId xmlns:a16="http://schemas.microsoft.com/office/drawing/2014/main" val="1146839133"/>
                    </a:ext>
                  </a:extLst>
                </a:gridCol>
                <a:gridCol w="1602514">
                  <a:extLst>
                    <a:ext uri="{9D8B030D-6E8A-4147-A177-3AD203B41FA5}">
                      <a16:colId xmlns:a16="http://schemas.microsoft.com/office/drawing/2014/main" val="909537293"/>
                    </a:ext>
                  </a:extLst>
                </a:gridCol>
              </a:tblGrid>
              <a:tr h="192750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Effects of tectonic hazards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9717"/>
                  </a:ext>
                </a:extLst>
              </a:tr>
              <a:tr h="3161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u="sng" dirty="0"/>
                        <a:t>Primary effects</a:t>
                      </a:r>
                      <a:r>
                        <a:rPr lang="en-GB" sz="800" b="1" u="none" dirty="0"/>
                        <a:t> </a:t>
                      </a:r>
                      <a:r>
                        <a:rPr lang="en-GB" sz="800" b="1" dirty="0"/>
                        <a:t>happen immediately. </a:t>
                      </a:r>
                      <a:r>
                        <a:rPr lang="en-GB" sz="800" b="1" u="sng" dirty="0"/>
                        <a:t>Secondary effects</a:t>
                      </a:r>
                      <a:r>
                        <a:rPr lang="en-GB" sz="800" b="1" dirty="0"/>
                        <a:t> happen as a result of the primary effects and are therefore usually later. 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3645"/>
                  </a:ext>
                </a:extLst>
              </a:tr>
              <a:tr h="17733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Primary – earthquakes</a:t>
                      </a:r>
                    </a:p>
                  </a:txBody>
                  <a:tcPr marL="68580" marR="68580" marT="34290" marB="3429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Secondary – earthquakes</a:t>
                      </a:r>
                    </a:p>
                  </a:txBody>
                  <a:tcPr marL="68580" marR="68580" marT="34290" marB="3429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53198"/>
                  </a:ext>
                </a:extLst>
              </a:tr>
              <a:tr h="824970"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Houses are destroyed,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Schools</a:t>
                      </a:r>
                      <a:r>
                        <a:rPr lang="en-GB" sz="700" baseline="0" dirty="0"/>
                        <a:t> are destroyed,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Gas pipes crack and leak gas,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Water pipes crack and leak,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Sewage pipes crack,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Factories and ports are wrecked, so...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The seabed jolts up, so…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People</a:t>
                      </a:r>
                      <a:r>
                        <a:rPr lang="en-GB" sz="700" baseline="0" dirty="0"/>
                        <a:t> are homeless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Children’s education suffers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Fires burn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Fires can’t be put out.</a:t>
                      </a:r>
                      <a:endParaRPr lang="en-GB" sz="700" u="sng" baseline="0" dirty="0"/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Diseases (like cholera) spread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The country’s economy suffers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A </a:t>
                      </a:r>
                      <a:r>
                        <a:rPr lang="en-GB" sz="700" u="sng" baseline="0" dirty="0"/>
                        <a:t>tsunami</a:t>
                      </a:r>
                      <a:r>
                        <a:rPr lang="en-GB" sz="700" baseline="0" dirty="0"/>
                        <a:t> is created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54926"/>
                  </a:ext>
                </a:extLst>
              </a:tr>
              <a:tr h="17733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Primary – volcanoes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Secondary – volcanoes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32624"/>
                  </a:ext>
                </a:extLst>
              </a:tr>
              <a:tr h="717030"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u="sng" dirty="0"/>
                        <a:t>Ash</a:t>
                      </a:r>
                      <a:r>
                        <a:rPr lang="en-GB" sz="700" dirty="0"/>
                        <a:t> smothers</a:t>
                      </a:r>
                      <a:r>
                        <a:rPr lang="en-GB" sz="700" baseline="0" dirty="0"/>
                        <a:t> crops,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Ash acidifies lakes,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Rocks and ash build up on roofs,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SO</a:t>
                      </a:r>
                      <a:r>
                        <a:rPr lang="en-GB" sz="700" baseline="-25000" dirty="0"/>
                        <a:t>2 </a:t>
                      </a:r>
                      <a:r>
                        <a:rPr lang="en-GB" sz="700" baseline="0" dirty="0"/>
                        <a:t>droplets form a ‘veil’ high up,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u="sng" baseline="0" dirty="0"/>
                        <a:t>Lahars</a:t>
                      </a:r>
                      <a:r>
                        <a:rPr lang="en-GB" sz="700" baseline="0" dirty="0"/>
                        <a:t> engulf buildings, so…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u="sng" baseline="0" dirty="0"/>
                        <a:t>Lava</a:t>
                      </a:r>
                      <a:r>
                        <a:rPr lang="en-GB" sz="700" u="none" baseline="0" dirty="0"/>
                        <a:t>/ash</a:t>
                      </a:r>
                      <a:r>
                        <a:rPr lang="en-GB" sz="700" baseline="0" dirty="0"/>
                        <a:t> destroys habitats, so…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Food</a:t>
                      </a:r>
                      <a:r>
                        <a:rPr lang="en-GB" sz="700" baseline="0" dirty="0"/>
                        <a:t> shortages or starvation occurs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Water supplies poisoned, fish killed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baseline="0" dirty="0"/>
                        <a:t>Buildings collapse with further effects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A </a:t>
                      </a:r>
                      <a:r>
                        <a:rPr lang="en-GB" sz="700" u="sng" dirty="0"/>
                        <a:t>volcanic winter</a:t>
                      </a:r>
                      <a:r>
                        <a:rPr lang="en-GB" sz="700" dirty="0"/>
                        <a:t> occurs (temp drops)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People become homeless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Wildlife populations</a:t>
                      </a:r>
                      <a:r>
                        <a:rPr lang="en-GB" sz="700" baseline="0" dirty="0"/>
                        <a:t> suffer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250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652010-27B0-4268-95E5-63E1E245E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61151"/>
              </p:ext>
            </p:extLst>
          </p:nvPr>
        </p:nvGraphicFramePr>
        <p:xfrm>
          <a:off x="17678" y="1798521"/>
          <a:ext cx="2364242" cy="3131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2121">
                  <a:extLst>
                    <a:ext uri="{9D8B030D-6E8A-4147-A177-3AD203B41FA5}">
                      <a16:colId xmlns:a16="http://schemas.microsoft.com/office/drawing/2014/main" val="3250762390"/>
                    </a:ext>
                  </a:extLst>
                </a:gridCol>
                <a:gridCol w="1182121">
                  <a:extLst>
                    <a:ext uri="{9D8B030D-6E8A-4147-A177-3AD203B41FA5}">
                      <a16:colId xmlns:a16="http://schemas.microsoft.com/office/drawing/2014/main" val="912845499"/>
                    </a:ext>
                  </a:extLst>
                </a:gridCol>
              </a:tblGrid>
              <a:tr h="219518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Structure of the Earth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55717"/>
                  </a:ext>
                </a:extLst>
              </a:tr>
              <a:tr h="511243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The Earth has four layers:</a:t>
                      </a:r>
                    </a:p>
                    <a:p>
                      <a:pPr algn="l"/>
                      <a:r>
                        <a:rPr lang="en-GB" sz="700" b="0" dirty="0"/>
                        <a:t>the </a:t>
                      </a:r>
                      <a:r>
                        <a:rPr lang="en-GB" sz="700" b="0" u="sng" dirty="0"/>
                        <a:t>core</a:t>
                      </a:r>
                      <a:r>
                        <a:rPr lang="en-GB" sz="700" b="0" dirty="0"/>
                        <a:t> (divided into </a:t>
                      </a:r>
                      <a:r>
                        <a:rPr lang="en-GB" sz="700" b="0" u="sng" dirty="0"/>
                        <a:t>inner</a:t>
                      </a:r>
                      <a:r>
                        <a:rPr lang="en-GB" sz="700" b="0" dirty="0"/>
                        <a:t> and </a:t>
                      </a:r>
                      <a:r>
                        <a:rPr lang="en-GB" sz="700" b="0" u="sng" dirty="0"/>
                        <a:t>outer</a:t>
                      </a:r>
                      <a:r>
                        <a:rPr lang="en-GB" sz="700" b="0" dirty="0"/>
                        <a:t>), </a:t>
                      </a:r>
                      <a:r>
                        <a:rPr lang="en-GB" sz="700" b="0" u="sng" dirty="0"/>
                        <a:t>mantle</a:t>
                      </a:r>
                      <a:r>
                        <a:rPr lang="en-GB" sz="700" b="0" dirty="0"/>
                        <a:t> and </a:t>
                      </a:r>
                      <a:r>
                        <a:rPr lang="en-GB" sz="700" b="0" u="sng" dirty="0"/>
                        <a:t>crust</a:t>
                      </a:r>
                      <a:r>
                        <a:rPr lang="en-GB" sz="700" b="0" dirty="0"/>
                        <a:t>.</a:t>
                      </a:r>
                    </a:p>
                  </a:txBody>
                  <a:tcPr marL="68580" marR="68580" marT="34290" marB="3429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67462"/>
                  </a:ext>
                </a:extLst>
              </a:tr>
              <a:tr h="228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The crust is split into huge pieces called </a:t>
                      </a:r>
                      <a:r>
                        <a:rPr lang="en-GB" sz="700" b="0" u="sng" dirty="0"/>
                        <a:t>tectonic plates</a:t>
                      </a:r>
                      <a:r>
                        <a:rPr lang="en-GB" sz="700" b="0" u="none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There are two types of crust: 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u="sng" dirty="0"/>
                        <a:t>Oceanic</a:t>
                      </a:r>
                      <a:r>
                        <a:rPr lang="en-GB" sz="700" b="0" dirty="0"/>
                        <a:t>, which is </a:t>
                      </a:r>
                      <a:r>
                        <a:rPr lang="en-GB" sz="700" b="0" i="1" dirty="0"/>
                        <a:t>thin</a:t>
                      </a:r>
                      <a:r>
                        <a:rPr lang="en-GB" sz="700" b="0" dirty="0"/>
                        <a:t> but dense</a:t>
                      </a:r>
                      <a:r>
                        <a:rPr lang="en-GB" sz="700" b="0" baseline="0" dirty="0"/>
                        <a:t> (</a:t>
                      </a:r>
                      <a:r>
                        <a:rPr lang="en-GB" sz="700" b="0" i="1" baseline="0" dirty="0"/>
                        <a:t>heavy</a:t>
                      </a:r>
                      <a:r>
                        <a:rPr lang="en-GB" sz="700" b="0" baseline="0" dirty="0"/>
                        <a:t>) and made of </a:t>
                      </a:r>
                      <a:r>
                        <a:rPr lang="en-GB" sz="700" b="0" u="sng" baseline="0" dirty="0"/>
                        <a:t>basalt</a:t>
                      </a:r>
                      <a:r>
                        <a:rPr lang="en-GB" sz="700" b="0" baseline="0" dirty="0"/>
                        <a:t>; and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u="sng" baseline="0" dirty="0"/>
                        <a:t>Continental</a:t>
                      </a:r>
                      <a:r>
                        <a:rPr lang="en-GB" sz="700" b="0" baseline="0" dirty="0"/>
                        <a:t>, which is </a:t>
                      </a:r>
                      <a:r>
                        <a:rPr lang="en-GB" sz="700" b="0" i="1" baseline="0" dirty="0"/>
                        <a:t>thick</a:t>
                      </a:r>
                      <a:r>
                        <a:rPr lang="en-GB" sz="700" b="0" baseline="0" dirty="0"/>
                        <a:t> but </a:t>
                      </a:r>
                      <a:r>
                        <a:rPr lang="en-GB" sz="700" b="0" i="1" baseline="0" dirty="0"/>
                        <a:t>light</a:t>
                      </a:r>
                      <a:r>
                        <a:rPr lang="en-GB" sz="700" b="0" baseline="0" dirty="0"/>
                        <a:t> and made of </a:t>
                      </a:r>
                      <a:r>
                        <a:rPr lang="en-GB" sz="700" b="0" u="sng" baseline="0" dirty="0"/>
                        <a:t>granite</a:t>
                      </a:r>
                      <a:r>
                        <a:rPr lang="en-GB" sz="700" b="0" baseline="0" dirty="0"/>
                        <a:t>.</a:t>
                      </a:r>
                      <a:endParaRPr lang="en-GB" sz="7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These plates move due to:</a:t>
                      </a:r>
                      <a:endParaRPr lang="en-GB" sz="700" b="0" u="none" dirty="0"/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b="0" u="sng" dirty="0"/>
                        <a:t>Convection currents</a:t>
                      </a:r>
                      <a:r>
                        <a:rPr lang="en-GB" sz="700" b="0" u="none" dirty="0"/>
                        <a:t> in the mantle</a:t>
                      </a:r>
                      <a:r>
                        <a:rPr lang="en-GB" sz="700" b="0" u="none" baseline="0" dirty="0"/>
                        <a:t> causing friction with the plate which pulls it along; and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b="0" u="sng" dirty="0"/>
                        <a:t>Ridge push</a:t>
                      </a:r>
                      <a:r>
                        <a:rPr lang="en-GB" sz="700" b="0" u="none" dirty="0"/>
                        <a:t> and </a:t>
                      </a:r>
                      <a:r>
                        <a:rPr lang="en-GB" sz="700" b="0" u="sng" dirty="0"/>
                        <a:t>slab pull</a:t>
                      </a:r>
                      <a:r>
                        <a:rPr lang="en-GB" sz="700" b="0" u="none" baseline="0" dirty="0"/>
                        <a:t> These are where the weight of a plate at an ocean ridge pushes, or at an ocean trench pulls, the plate down.</a:t>
                      </a:r>
                      <a:endParaRPr lang="en-GB" sz="700" b="0" u="none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0" dirty="0"/>
                        <a:t>Where plates meet is called a </a:t>
                      </a:r>
                      <a:r>
                        <a:rPr lang="en-GB" sz="700" b="0" u="sng" dirty="0"/>
                        <a:t>plate margin</a:t>
                      </a:r>
                      <a:r>
                        <a:rPr lang="en-GB" sz="700" b="0" dirty="0"/>
                        <a:t>: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43612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2411130-EFE6-43D7-9382-7008792E4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7" b="5789"/>
          <a:stretch/>
        </p:blipFill>
        <p:spPr>
          <a:xfrm>
            <a:off x="1207315" y="1788615"/>
            <a:ext cx="1178792" cy="737114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01E1205-7455-4E81-B15C-1280A039E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58298"/>
              </p:ext>
            </p:extLst>
          </p:nvPr>
        </p:nvGraphicFramePr>
        <p:xfrm>
          <a:off x="2401010" y="2422342"/>
          <a:ext cx="3205024" cy="1178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587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606437">
                  <a:extLst>
                    <a:ext uri="{9D8B030D-6E8A-4147-A177-3AD203B41FA5}">
                      <a16:colId xmlns:a16="http://schemas.microsoft.com/office/drawing/2014/main" val="3178842181"/>
                    </a:ext>
                  </a:extLst>
                </a:gridCol>
              </a:tblGrid>
              <a:tr h="195941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Responses to tectonic hazards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Immediate (short-term)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Long-term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8112"/>
                  </a:ext>
                </a:extLst>
              </a:tr>
              <a:tr h="802055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Run away</a:t>
                      </a:r>
                      <a:r>
                        <a:rPr lang="en-GB" sz="700" b="0" baseline="0" dirty="0"/>
                        <a:t> or</a:t>
                      </a:r>
                      <a:r>
                        <a:rPr lang="en-GB" sz="700" b="0" dirty="0"/>
                        <a:t> get to high</a:t>
                      </a:r>
                      <a:r>
                        <a:rPr lang="en-GB" sz="700" b="0" baseline="0" dirty="0"/>
                        <a:t> ground</a:t>
                      </a:r>
                      <a:endParaRPr lang="en-GB" sz="700" b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Search for survivors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Treat the injured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Turn off the gas supply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Set up homeless shelters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Set up field hospitals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Rebuild</a:t>
                      </a:r>
                      <a:r>
                        <a:rPr lang="en-GB" sz="700" b="0" baseline="0" dirty="0"/>
                        <a:t> houses, hospitals and schools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Prioritise sustainable redevelopment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Prioritise high-value exports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Promote tourism to the area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Hold an enquiry into the destruction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Improve building standards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4714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ED16672-08BB-42B5-B171-40BA710DD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821" y="3100920"/>
            <a:ext cx="412941" cy="396802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AE0B882-91D1-4695-A779-73589C58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12446"/>
              </p:ext>
            </p:extLst>
          </p:nvPr>
        </p:nvGraphicFramePr>
        <p:xfrm>
          <a:off x="5627287" y="-3"/>
          <a:ext cx="4273268" cy="35998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8317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068317">
                  <a:extLst>
                    <a:ext uri="{9D8B030D-6E8A-4147-A177-3AD203B41FA5}">
                      <a16:colId xmlns:a16="http://schemas.microsoft.com/office/drawing/2014/main" val="804773469"/>
                    </a:ext>
                  </a:extLst>
                </a:gridCol>
                <a:gridCol w="1068317">
                  <a:extLst>
                    <a:ext uri="{9D8B030D-6E8A-4147-A177-3AD203B41FA5}">
                      <a16:colId xmlns:a16="http://schemas.microsoft.com/office/drawing/2014/main" val="1363145565"/>
                    </a:ext>
                  </a:extLst>
                </a:gridCol>
                <a:gridCol w="1068317">
                  <a:extLst>
                    <a:ext uri="{9D8B030D-6E8A-4147-A177-3AD203B41FA5}">
                      <a16:colId xmlns:a16="http://schemas.microsoft.com/office/drawing/2014/main" val="1629136367"/>
                    </a:ext>
                  </a:extLst>
                </a:gridCol>
              </a:tblGrid>
              <a:tr h="195769">
                <a:tc gridSpan="4"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 Comparing earthquake</a:t>
                      </a:r>
                      <a:r>
                        <a:rPr lang="en-GB" sz="800" baseline="0" dirty="0"/>
                        <a:t> examples</a:t>
                      </a:r>
                      <a:r>
                        <a:rPr lang="en-GB" sz="800" dirty="0"/>
                        <a:t>: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dirty="0"/>
                        <a:t>Haiti (LIC) and </a:t>
                      </a:r>
                      <a:r>
                        <a:rPr lang="en-GB" sz="800" dirty="0" err="1"/>
                        <a:t>Amatrrice</a:t>
                      </a:r>
                      <a:r>
                        <a:rPr lang="en-GB" sz="800" dirty="0"/>
                        <a:t>,</a:t>
                      </a:r>
                      <a:r>
                        <a:rPr lang="en-GB" sz="800" baseline="0" dirty="0"/>
                        <a:t> Italy</a:t>
                      </a:r>
                      <a:r>
                        <a:rPr lang="en-GB" sz="800" dirty="0"/>
                        <a:t> (HIC)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957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Haiti, 2010 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b="1" dirty="0"/>
                        <a:t>     Amatrice,</a:t>
                      </a:r>
                      <a:r>
                        <a:rPr lang="en-GB" sz="800" b="1" baseline="0" dirty="0"/>
                        <a:t> Italy, 2016</a:t>
                      </a:r>
                      <a:endParaRPr lang="en-GB" sz="8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04809"/>
                  </a:ext>
                </a:extLst>
              </a:tr>
              <a:tr h="180107"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Location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890671"/>
                  </a:ext>
                </a:extLst>
              </a:tr>
              <a:tr h="180107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Island</a:t>
                      </a:r>
                      <a:r>
                        <a:rPr lang="en-GB" sz="700" b="0" baseline="0" dirty="0"/>
                        <a:t> of Hispaniola, Caribbean Sea, 7.0Mw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Lazio Region, Central Italy, 6.2Mw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36401"/>
                  </a:ext>
                </a:extLst>
              </a:tr>
              <a:tr h="180107"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Magnitude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04059"/>
                  </a:ext>
                </a:extLst>
              </a:tr>
              <a:tr h="180107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7.0 on the Richter Scale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6.2 on the Richter Scale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13758"/>
                  </a:ext>
                </a:extLst>
              </a:tr>
              <a:tr h="180107"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Tectonic background </a:t>
                      </a:r>
                      <a:r>
                        <a:rPr lang="en-GB" sz="700" b="0" dirty="0"/>
                        <a:t>(in</a:t>
                      </a:r>
                      <a:r>
                        <a:rPr lang="en-GB" sz="700" b="0" baseline="0" dirty="0"/>
                        <a:t> both examples, the sliding plates create friction which creates earthquakes)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225789"/>
                  </a:ext>
                </a:extLst>
              </a:tr>
              <a:tr h="289738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Conservative plate margin: the </a:t>
                      </a:r>
                      <a:r>
                        <a:rPr lang="en-GB" sz="700" b="0" baseline="0" dirty="0" err="1"/>
                        <a:t>Gonâve</a:t>
                      </a:r>
                      <a:r>
                        <a:rPr lang="en-GB" sz="700" b="0" baseline="0" dirty="0"/>
                        <a:t> Microplate slides past the Caribbean Plate along a </a:t>
                      </a:r>
                      <a:r>
                        <a:rPr lang="en-GB" sz="700" b="0" u="sng" baseline="0" dirty="0"/>
                        <a:t>transform fault</a:t>
                      </a:r>
                      <a:r>
                        <a:rPr lang="en-GB" sz="700" b="0" baseline="0" dirty="0"/>
                        <a:t>. 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Destructive plate margin: the Tyrrhenian Plate is being subducted under the Adriatic Plate. 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64324"/>
                  </a:ext>
                </a:extLst>
              </a:tr>
              <a:tr h="18010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Primary effects </a:t>
                      </a:r>
                      <a:r>
                        <a:rPr lang="en-GB" sz="700" b="0" dirty="0"/>
                        <a:t>cause…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…</a:t>
                      </a:r>
                      <a:r>
                        <a:rPr lang="en-GB" sz="700" b="1" dirty="0"/>
                        <a:t>Secondary effects</a:t>
                      </a:r>
                      <a:endParaRPr lang="en-GB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Primary effects </a:t>
                      </a:r>
                      <a:r>
                        <a:rPr lang="en-GB" sz="700" b="0" dirty="0"/>
                        <a:t>cause…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…</a:t>
                      </a:r>
                      <a:r>
                        <a:rPr lang="en-GB" sz="700" b="1" dirty="0"/>
                        <a:t>Secondary effects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31036"/>
                  </a:ext>
                </a:extLst>
              </a:tr>
              <a:tr h="737583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AutoNum type="alphaUcPeriod"/>
                      </a:pPr>
                      <a:r>
                        <a:rPr lang="en-GB" sz="700" b="0" baseline="0" dirty="0"/>
                        <a:t>240,000 houses </a:t>
                      </a:r>
                      <a:r>
                        <a:rPr lang="en-GB" sz="700" b="0" baseline="0" dirty="0" err="1"/>
                        <a:t>dest-royed</a:t>
                      </a:r>
                      <a:r>
                        <a:rPr lang="en-GB" sz="700" b="0" baseline="0" dirty="0"/>
                        <a:t> (shanty towns)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lphaUcPeriod"/>
                      </a:pPr>
                      <a:r>
                        <a:rPr lang="en-GB" sz="700" b="0" dirty="0"/>
                        <a:t>220,000</a:t>
                      </a:r>
                      <a:r>
                        <a:rPr lang="en-GB" sz="700" b="0" baseline="0" dirty="0"/>
                        <a:t> people died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AutoNum type="alphaUcPeriod"/>
                      </a:pPr>
                      <a:endParaRPr lang="en-GB" sz="700" b="0" baseline="0" dirty="0"/>
                    </a:p>
                    <a:p>
                      <a:pPr marL="88900" indent="-88900" algn="l">
                        <a:buFont typeface="Arial" panose="020B0604020202020204" pitchFamily="34" charset="0"/>
                        <a:buAutoNum type="alphaUcPeriod"/>
                      </a:pPr>
                      <a:r>
                        <a:rPr lang="en-GB" sz="700" b="0" baseline="0" dirty="0"/>
                        <a:t>4000 schools destroyed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Wingdings" panose="05000000000000000000" pitchFamily="2" charset="2"/>
                        <a:buChar char="Ø"/>
                        <a:tabLst>
                          <a:tab pos="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 1.5m people became homeless</a:t>
                      </a:r>
                    </a:p>
                    <a:p>
                      <a:pPr marL="88900" indent="-88900" algn="l">
                        <a:buFont typeface="Wingdings" panose="05000000000000000000" pitchFamily="2" charset="2"/>
                        <a:buChar char="Ø"/>
                        <a:tabLst>
                          <a:tab pos="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bodies rotted in the sun polluting water</a:t>
                      </a:r>
                    </a:p>
                    <a:p>
                      <a:pPr marL="88900" indent="-88900" algn="l">
                        <a:buFont typeface="Wingdings" panose="05000000000000000000" pitchFamily="2" charset="2"/>
                        <a:buChar char="Ø"/>
                        <a:tabLst>
                          <a:tab pos="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children’s education suffered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+mj-lt"/>
                        <a:buAutoNum type="alphaUcPeriod"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Thousands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houses destroyed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 algn="l">
                        <a:buFont typeface="+mj-lt"/>
                        <a:buAutoNum type="alphaUcPeriod"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 people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died and 1000s were injured</a:t>
                      </a:r>
                    </a:p>
                    <a:p>
                      <a:pPr marL="88900" indent="-88900" algn="l">
                        <a:buFont typeface="+mj-lt"/>
                        <a:buAutoNum type="alphaUcPeriod"/>
                      </a:pP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Schools were destroyed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Wingdings" panose="05000000000000000000" pitchFamily="2" charset="2"/>
                        <a:buChar char="Ø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4,500 people became homeless</a:t>
                      </a:r>
                    </a:p>
                    <a:p>
                      <a:pPr marL="88900" indent="-88900" algn="l">
                        <a:buFont typeface="Wingdings" panose="05000000000000000000" pitchFamily="2" charset="2"/>
                        <a:buChar char="Ø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hospitals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struggled to cope</a:t>
                      </a:r>
                    </a:p>
                    <a:p>
                      <a:pPr marL="88900" indent="-88900" algn="l">
                        <a:buFont typeface="Wingdings" panose="05000000000000000000" pitchFamily="2" charset="2"/>
                        <a:buChar char="Ø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children’s education suffered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80107"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Immediate (short-term) responses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048946"/>
                  </a:ext>
                </a:extLst>
              </a:tr>
              <a:tr h="289738">
                <a:tc gridSpan="2"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Refugee camps and temporary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 set up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Temporary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 and airport set up to get aid in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searched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victims trapped in the rubble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 people housed temporarily in refugee camps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84397"/>
                  </a:ext>
                </a:extLst>
              </a:tr>
              <a:tr h="180107"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Long-term responses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75000"/>
                  </a:ext>
                </a:extLst>
              </a:tr>
              <a:tr h="450429">
                <a:tc gridSpan="2"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Foreign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investment in textile industry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Houses rebuilt to be earthquake proof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‘Cash for work’ programme run by charities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Italian government and EU gave aid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Historic</a:t>
                      </a:r>
                      <a:r>
                        <a:rPr lang="en-GB" sz="700" baseline="0" dirty="0"/>
                        <a:t> buildings rebuilt and tourists encouraged</a:t>
                      </a:r>
                      <a:endParaRPr lang="en-GB" sz="70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n-GB" sz="700" dirty="0"/>
                        <a:t>Enquiry into building standards</a:t>
                      </a:r>
                      <a:r>
                        <a:rPr lang="en-GB" sz="700" baseline="0" dirty="0"/>
                        <a:t> and corruption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87376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1" y="3510924"/>
            <a:ext cx="1091107" cy="650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77" y="2813459"/>
            <a:ext cx="1103793" cy="664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1" y="4204656"/>
            <a:ext cx="1090849" cy="651774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04783"/>
              </p:ext>
            </p:extLst>
          </p:nvPr>
        </p:nvGraphicFramePr>
        <p:xfrm>
          <a:off x="2686136" y="4468961"/>
          <a:ext cx="2238288" cy="624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8312">
                  <a:extLst>
                    <a:ext uri="{9D8B030D-6E8A-4147-A177-3AD203B41FA5}">
                      <a16:colId xmlns:a16="http://schemas.microsoft.com/office/drawing/2014/main" val="4155983236"/>
                    </a:ext>
                  </a:extLst>
                </a:gridCol>
                <a:gridCol w="1459976">
                  <a:extLst>
                    <a:ext uri="{9D8B030D-6E8A-4147-A177-3AD203B41FA5}">
                      <a16:colId xmlns:a16="http://schemas.microsoft.com/office/drawing/2014/main" val="1662412234"/>
                    </a:ext>
                  </a:extLst>
                </a:gridCol>
              </a:tblGrid>
              <a:tr h="59545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</a:t>
                      </a:r>
                      <a:r>
                        <a:rPr lang="en-GB" sz="800" dirty="0" err="1"/>
                        <a:t>distribu</a:t>
                      </a:r>
                      <a:r>
                        <a:rPr lang="en-GB" sz="800" baseline="0" dirty="0" err="1"/>
                        <a:t>-</a:t>
                      </a:r>
                      <a:r>
                        <a:rPr lang="en-GB" sz="800" dirty="0" err="1"/>
                        <a:t>tion</a:t>
                      </a:r>
                      <a:r>
                        <a:rPr lang="en-GB" sz="800" dirty="0"/>
                        <a:t> (pattern) of tectonic activity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long lines along</a:t>
                      </a:r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plate boundaries. 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edges of continents. 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Especially on the edge of the Pacific Ocean (the </a:t>
                      </a:r>
                      <a:r>
                        <a:rPr lang="en-GB" sz="700" b="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 of Fire</a:t>
                      </a:r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574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87A3F01-E73E-4CFC-9806-EE1FF787C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485" y="5093801"/>
            <a:ext cx="2255818" cy="1744882"/>
          </a:xfrm>
          <a:prstGeom prst="rect">
            <a:avLst/>
          </a:prstGeom>
        </p:spPr>
      </p:pic>
      <p:sp>
        <p:nvSpPr>
          <p:cNvPr id="26" name="TextBox 37">
            <a:extLst>
              <a:ext uri="{FF2B5EF4-FFF2-40B4-BE49-F238E27FC236}">
                <a16:creationId xmlns:a16="http://schemas.microsoft.com/office/drawing/2014/main" id="{6683A23D-CAFF-4ADA-BF76-79968C0F4E3D}"/>
              </a:ext>
            </a:extLst>
          </p:cNvPr>
          <p:cNvSpPr txBox="1"/>
          <p:nvPr/>
        </p:nvSpPr>
        <p:spPr>
          <a:xfrm>
            <a:off x="2494723" y="3664905"/>
            <a:ext cx="35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1A (Paper 1</a:t>
            </a:r>
            <a:r>
              <a:rPr lang="en-GB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Tuesday 21 May, pm)</a:t>
            </a:r>
            <a:endParaRPr lang="en-GB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7495"/>
              </p:ext>
            </p:extLst>
          </p:nvPr>
        </p:nvGraphicFramePr>
        <p:xfrm>
          <a:off x="7200836" y="3532305"/>
          <a:ext cx="2705164" cy="1221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5164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231914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Global atmospheric circulation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989545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Warm</a:t>
                      </a:r>
                      <a:r>
                        <a:rPr lang="en-GB" sz="700" b="0" baseline="0" dirty="0"/>
                        <a:t> air rises and cool air sinks around the world in a regular pattern of six </a:t>
                      </a:r>
                      <a:r>
                        <a:rPr lang="en-GB" sz="700" b="0" u="sng" baseline="0" dirty="0"/>
                        <a:t>convection cells</a:t>
                      </a:r>
                      <a:r>
                        <a:rPr lang="en-GB" sz="700" b="0" u="none" baseline="0" dirty="0"/>
                        <a:t>: </a:t>
                      </a:r>
                      <a:r>
                        <a:rPr lang="en-GB" sz="700" b="0" u="sng" baseline="0" dirty="0"/>
                        <a:t>Hadley</a:t>
                      </a:r>
                      <a:r>
                        <a:rPr lang="en-GB" sz="700" b="0" u="none" baseline="0" dirty="0"/>
                        <a:t>, </a:t>
                      </a:r>
                      <a:r>
                        <a:rPr lang="en-GB" sz="700" b="0" u="sng" baseline="0" dirty="0" err="1"/>
                        <a:t>Ferrel</a:t>
                      </a:r>
                      <a:r>
                        <a:rPr lang="en-GB" sz="700" b="0" u="none" baseline="0" dirty="0"/>
                        <a:t>, </a:t>
                      </a:r>
                      <a:r>
                        <a:rPr lang="en-GB" sz="700" b="0" u="sng" baseline="0" dirty="0"/>
                        <a:t>Polar</a:t>
                      </a:r>
                      <a:r>
                        <a:rPr lang="en-GB" sz="700" b="0" u="none" baseline="0" dirty="0"/>
                        <a:t> (all x2).</a:t>
                      </a:r>
                      <a:endParaRPr lang="en-GB" sz="700" b="0" baseline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Sinking air creates </a:t>
                      </a:r>
                      <a:r>
                        <a:rPr lang="en-GB" sz="700" b="0" u="sng" baseline="0" dirty="0"/>
                        <a:t>high pressure</a:t>
                      </a:r>
                      <a:r>
                        <a:rPr lang="en-GB" sz="700" b="0" baseline="0" dirty="0"/>
                        <a:t>. As it sinks it warms and </a:t>
                      </a:r>
                      <a:r>
                        <a:rPr lang="en-GB" sz="700" b="0" u="sng" baseline="0" dirty="0"/>
                        <a:t>evaporates</a:t>
                      </a:r>
                      <a:r>
                        <a:rPr lang="en-GB" sz="700" b="0" baseline="0" dirty="0"/>
                        <a:t>, making clear skies. This happens at the </a:t>
                      </a:r>
                      <a:r>
                        <a:rPr lang="en-GB" sz="700" b="0" u="sng" baseline="0" dirty="0"/>
                        <a:t>hot deserts</a:t>
                      </a:r>
                      <a:r>
                        <a:rPr lang="en-GB" sz="700" b="0" baseline="0" dirty="0"/>
                        <a:t> in the </a:t>
                      </a:r>
                      <a:r>
                        <a:rPr lang="en-GB" sz="700" b="0" u="sng" baseline="0" dirty="0"/>
                        <a:t>tropics</a:t>
                      </a:r>
                      <a:r>
                        <a:rPr lang="en-GB" sz="700" b="0" baseline="0" dirty="0"/>
                        <a:t> (30°N).</a:t>
                      </a:r>
                      <a:endParaRPr lang="en-GB" sz="700" b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Rising air creates </a:t>
                      </a:r>
                      <a:r>
                        <a:rPr lang="en-GB" sz="700" b="0" u="sng" baseline="0" dirty="0"/>
                        <a:t>low pressure</a:t>
                      </a:r>
                      <a:r>
                        <a:rPr lang="en-GB" sz="700" b="0" baseline="0" dirty="0"/>
                        <a:t>. As it rises it cools and </a:t>
                      </a:r>
                      <a:r>
                        <a:rPr lang="en-GB" sz="700" b="0" u="sng" baseline="0" dirty="0"/>
                        <a:t>condenses</a:t>
                      </a:r>
                      <a:r>
                        <a:rPr lang="en-GB" sz="700" b="0" baseline="0" dirty="0"/>
                        <a:t>, making clouds and rain. This happens above the </a:t>
                      </a:r>
                      <a:r>
                        <a:rPr lang="en-GB" sz="700" b="0" u="sng" baseline="0" dirty="0"/>
                        <a:t>rainforests</a:t>
                      </a:r>
                      <a:r>
                        <a:rPr lang="en-GB" sz="700" b="0" baseline="0" dirty="0"/>
                        <a:t> (0°) and Britain (60°N).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B37870A6-3279-489A-B8EB-FB89484C80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994"/>
          <a:stretch/>
        </p:blipFill>
        <p:spPr>
          <a:xfrm>
            <a:off x="7200836" y="4648173"/>
            <a:ext cx="2705163" cy="2179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2907" y="3127553"/>
            <a:ext cx="601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Oceanic plate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6711" y="3090916"/>
            <a:ext cx="6772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Continental plate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22089" y="2974771"/>
            <a:ext cx="439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Ocean trench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69985" y="2863496"/>
            <a:ext cx="6791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Composite volcano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1532" y="3306675"/>
            <a:ext cx="601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Mantle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2906" y="3212131"/>
            <a:ext cx="6574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Subduction zone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4594" y="3904457"/>
            <a:ext cx="601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Mantle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70110" y="3644006"/>
            <a:ext cx="68579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Mid-ocean ridge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0606" y="3610901"/>
            <a:ext cx="58125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Shield volcano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13872" y="4011501"/>
            <a:ext cx="74794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500" dirty="0"/>
              <a:t>Convection currents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9600" y="3756469"/>
            <a:ext cx="439418" cy="1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Plate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1952" y="3756757"/>
            <a:ext cx="439418" cy="1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Plate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761646" y="4445677"/>
            <a:ext cx="282614" cy="1333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04375" y="4482610"/>
            <a:ext cx="157414" cy="12584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40348" y="4605256"/>
            <a:ext cx="439418" cy="1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Plate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35802" y="4347257"/>
            <a:ext cx="439418" cy="1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00" dirty="0"/>
              <a:t>Plate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757" y="4823830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HIGH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34087" y="4982869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LOW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2877" y="5291355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HIGH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35342" y="5648646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LOW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05370" y="6002027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HIGH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14583" y="6301839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LOW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55474" y="6476439"/>
            <a:ext cx="351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HIGH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74029" y="4711397"/>
            <a:ext cx="351152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600" b="1" dirty="0"/>
              <a:t>Polar cell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35342" y="5051676"/>
            <a:ext cx="371710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600" b="1" dirty="0" err="1"/>
              <a:t>Ferrel</a:t>
            </a:r>
            <a:r>
              <a:rPr lang="en-GB" sz="600" b="1" dirty="0"/>
              <a:t> cell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27615" y="5468230"/>
            <a:ext cx="43531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600" b="1" dirty="0"/>
              <a:t>Hadley cell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53529" y="5833312"/>
            <a:ext cx="427417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600" b="1" dirty="0"/>
              <a:t>Hadley cell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17627" y="6208816"/>
            <a:ext cx="368867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600" b="1" dirty="0" err="1"/>
              <a:t>Ferrel</a:t>
            </a:r>
            <a:r>
              <a:rPr lang="en-GB" sz="600" b="1" dirty="0"/>
              <a:t> cell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76365" y="6551531"/>
            <a:ext cx="351152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600" b="1" dirty="0"/>
              <a:t>Polar cell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7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00" y="3159556"/>
            <a:ext cx="604382" cy="377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87" y="5297234"/>
            <a:ext cx="148873" cy="1488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99" y="4668668"/>
            <a:ext cx="148873" cy="1488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87" y="6044892"/>
            <a:ext cx="148873" cy="148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05" y="6661105"/>
            <a:ext cx="148873" cy="1488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3" y="4686533"/>
            <a:ext cx="148873" cy="148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4941" y1="97230" x2="44941" y2="97230"/>
                        <a14:foregroundMark x1="43059" y1="92244" x2="43059" y2="92244"/>
                        <a14:foregroundMark x1="43529" y1="90028" x2="44235" y2="91967"/>
                        <a14:foregroundMark x1="40941" y1="86427" x2="40941" y2="86427"/>
                        <a14:foregroundMark x1="36235" y1="79501" x2="36235" y2="79501"/>
                        <a14:foregroundMark x1="46824" y1="77285" x2="46824" y2="77285"/>
                        <a14:foregroundMark x1="42588" y1="66482" x2="42588" y2="66482"/>
                        <a14:foregroundMark x1="66824" y1="88920" x2="66824" y2="88920"/>
                        <a14:foregroundMark x1="80706" y1="75900" x2="80706" y2="75900"/>
                        <a14:foregroundMark x1="80235" y1="98338" x2="80235" y2="98338"/>
                        <a14:foregroundMark x1="41882" y1="63435" x2="41882" y2="63435"/>
                        <a14:foregroundMark x1="57412" y1="71191" x2="57412" y2="71191"/>
                        <a14:foregroundMark x1="56706" y1="69252" x2="56706" y2="69252"/>
                        <a14:foregroundMark x1="74118" y1="58726" x2="74118" y2="58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33" y="4960746"/>
            <a:ext cx="174462" cy="14819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4941" y1="97230" x2="44941" y2="97230"/>
                        <a14:foregroundMark x1="43059" y1="92244" x2="43059" y2="92244"/>
                        <a14:foregroundMark x1="43529" y1="90028" x2="44235" y2="91967"/>
                        <a14:foregroundMark x1="40941" y1="86427" x2="40941" y2="86427"/>
                        <a14:foregroundMark x1="36235" y1="79501" x2="36235" y2="79501"/>
                        <a14:foregroundMark x1="46824" y1="77285" x2="46824" y2="77285"/>
                        <a14:foregroundMark x1="42588" y1="66482" x2="42588" y2="66482"/>
                        <a14:foregroundMark x1="66824" y1="88920" x2="66824" y2="88920"/>
                        <a14:foregroundMark x1="80706" y1="75900" x2="80706" y2="75900"/>
                        <a14:foregroundMark x1="80235" y1="98338" x2="80235" y2="98338"/>
                        <a14:foregroundMark x1="41882" y1="63435" x2="41882" y2="63435"/>
                        <a14:foregroundMark x1="57412" y1="71191" x2="57412" y2="71191"/>
                        <a14:foregroundMark x1="56706" y1="69252" x2="56706" y2="69252"/>
                        <a14:foregroundMark x1="74118" y1="58726" x2="74118" y2="58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90" y="5657287"/>
            <a:ext cx="195487" cy="1660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4941" y1="97230" x2="44941" y2="97230"/>
                        <a14:foregroundMark x1="43059" y1="92244" x2="43059" y2="92244"/>
                        <a14:foregroundMark x1="43529" y1="90028" x2="44235" y2="91967"/>
                        <a14:foregroundMark x1="40941" y1="86427" x2="40941" y2="86427"/>
                        <a14:foregroundMark x1="36235" y1="79501" x2="36235" y2="79501"/>
                        <a14:foregroundMark x1="46824" y1="77285" x2="46824" y2="77285"/>
                        <a14:foregroundMark x1="42588" y1="66482" x2="42588" y2="66482"/>
                        <a14:foregroundMark x1="66824" y1="88920" x2="66824" y2="88920"/>
                        <a14:foregroundMark x1="80706" y1="75900" x2="80706" y2="75900"/>
                        <a14:foregroundMark x1="80235" y1="98338" x2="80235" y2="98338"/>
                        <a14:foregroundMark x1="41882" y1="63435" x2="41882" y2="63435"/>
                        <a14:foregroundMark x1="57412" y1="71191" x2="57412" y2="71191"/>
                        <a14:foregroundMark x1="56706" y1="69252" x2="56706" y2="69252"/>
                        <a14:foregroundMark x1="74118" y1="58726" x2="74118" y2="58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31" y="6431728"/>
            <a:ext cx="181834" cy="15445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4941" y1="97230" x2="44941" y2="97230"/>
                        <a14:foregroundMark x1="43059" y1="92244" x2="43059" y2="92244"/>
                        <a14:foregroundMark x1="43529" y1="90028" x2="44235" y2="91967"/>
                        <a14:foregroundMark x1="40941" y1="86427" x2="40941" y2="86427"/>
                        <a14:foregroundMark x1="36235" y1="79501" x2="36235" y2="79501"/>
                        <a14:foregroundMark x1="46824" y1="77285" x2="46824" y2="77285"/>
                        <a14:foregroundMark x1="42588" y1="66482" x2="42588" y2="66482"/>
                        <a14:foregroundMark x1="66824" y1="88920" x2="66824" y2="88920"/>
                        <a14:foregroundMark x1="80706" y1="75900" x2="80706" y2="75900"/>
                        <a14:foregroundMark x1="80235" y1="98338" x2="80235" y2="98338"/>
                        <a14:foregroundMark x1="41882" y1="63435" x2="41882" y2="63435"/>
                        <a14:foregroundMark x1="57412" y1="71191" x2="57412" y2="71191"/>
                        <a14:foregroundMark x1="56706" y1="69252" x2="56706" y2="69252"/>
                        <a14:foregroundMark x1="74118" y1="58726" x2="74118" y2="58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20" y="6476439"/>
            <a:ext cx="172661" cy="146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41276" y="4677481"/>
            <a:ext cx="5709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= dry weather caused by cold air sinking and making high pressure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323259" y="6422578"/>
            <a:ext cx="6246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= wet weather caused by warm air rising and making low pressure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7" y="5229900"/>
            <a:ext cx="295757" cy="2038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94" y="5639997"/>
            <a:ext cx="310932" cy="2069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7" y="6011895"/>
            <a:ext cx="295757" cy="20389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52" y="4792033"/>
            <a:ext cx="310932" cy="20694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89" y="6227830"/>
            <a:ext cx="295757" cy="20389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148724" y="4957733"/>
            <a:ext cx="753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= On the </a:t>
            </a:r>
            <a:r>
              <a:rPr lang="en-GB" sz="500" u="sng" dirty="0"/>
              <a:t>equator</a:t>
            </a:r>
            <a:r>
              <a:rPr lang="en-GB" sz="500" dirty="0"/>
              <a:t>,               rainforests grow in the hot, wet </a:t>
            </a:r>
            <a:r>
              <a:rPr lang="en-GB" sz="500" dirty="0" err="1"/>
              <a:t>condi-tions</a:t>
            </a:r>
            <a:endParaRPr lang="en-GB" sz="500" dirty="0"/>
          </a:p>
        </p:txBody>
      </p:sp>
      <p:sp>
        <p:nvSpPr>
          <p:cNvPr id="72" name="TextBox 71"/>
          <p:cNvSpPr txBox="1"/>
          <p:nvPr/>
        </p:nvSpPr>
        <p:spPr>
          <a:xfrm>
            <a:off x="7148724" y="6397742"/>
            <a:ext cx="61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= In the </a:t>
            </a:r>
            <a:r>
              <a:rPr lang="en-GB" sz="500" u="sng" dirty="0"/>
              <a:t>tropics</a:t>
            </a:r>
            <a:r>
              <a:rPr lang="en-GB" sz="500" dirty="0"/>
              <a:t>, deserts spread in the hot, dry conditions</a:t>
            </a:r>
          </a:p>
        </p:txBody>
      </p:sp>
      <p:pic>
        <p:nvPicPr>
          <p:cNvPr id="73" name="Picture 2" descr="Image result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91" y="222624"/>
            <a:ext cx="558247" cy="3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lag of Italy.svg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81" y="222624"/>
            <a:ext cx="502422" cy="3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55" y="3629201"/>
            <a:ext cx="637478" cy="6374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62439" y="3975921"/>
            <a:ext cx="4232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 of natural hazards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866" y="4911869"/>
            <a:ext cx="503654" cy="275990"/>
          </a:xfrm>
          <a:prstGeom prst="rect">
            <a:avLst/>
          </a:prstGeom>
        </p:spPr>
      </p:pic>
      <p:pic>
        <p:nvPicPr>
          <p:cNvPr id="75" name="Picture 4" descr="Image result for earth atmosphere clipart"/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48" y="3597150"/>
            <a:ext cx="355670" cy="2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04x304 Free Earthquake Clipart">
            <a:extLst>
              <a:ext uri="{FF2B5EF4-FFF2-40B4-BE49-F238E27FC236}">
                <a16:creationId xmlns:a16="http://schemas.microsoft.com/office/drawing/2014/main" id="{B073AF13-F1A1-4ACA-BBCD-EA4CAE8C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974" b="96711" l="9211" r="91447">
                        <a14:foregroundMark x1="30592" y1="96711" x2="30592" y2="96711"/>
                        <a14:foregroundMark x1="68750" y1="6908" x2="68750" y2="6908"/>
                        <a14:foregroundMark x1="91776" y1="27632" x2="91776" y2="27632"/>
                        <a14:foregroundMark x1="82895" y1="6908" x2="82895" y2="6908"/>
                        <a14:foregroundMark x1="74013" y1="1974" x2="74013" y2="1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51"/>
          <a:stretch/>
        </p:blipFill>
        <p:spPr bwMode="auto">
          <a:xfrm>
            <a:off x="8823160" y="29893"/>
            <a:ext cx="527679" cy="5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imated Earthquake Pictures">
            <a:extLst>
              <a:ext uri="{FF2B5EF4-FFF2-40B4-BE49-F238E27FC236}">
                <a16:creationId xmlns:a16="http://schemas.microsoft.com/office/drawing/2014/main" id="{35AAB7BE-179E-4A7E-ABFD-08EEE9DE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9" y="423762"/>
            <a:ext cx="420501" cy="4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Animated Earthquake Pictures">
            <a:extLst>
              <a:ext uri="{FF2B5EF4-FFF2-40B4-BE49-F238E27FC236}">
                <a16:creationId xmlns:a16="http://schemas.microsoft.com/office/drawing/2014/main" id="{74BC1335-EB4D-4144-95B8-B0162089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50" y="436865"/>
            <a:ext cx="420501" cy="4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cano erupt clip art vector clip art free image">
            <a:extLst>
              <a:ext uri="{FF2B5EF4-FFF2-40B4-BE49-F238E27FC236}">
                <a16:creationId xmlns:a16="http://schemas.microsoft.com/office/drawing/2014/main" id="{9569D0FC-C236-47A6-91C6-4DDBDB42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418" b="96386" l="3200" r="95200">
                        <a14:foregroundMark x1="32800" y1="8434" x2="32800" y2="8434"/>
                        <a14:foregroundMark x1="7600" y1="32932" x2="7600" y2="32932"/>
                        <a14:foregroundMark x1="3200" y1="23695" x2="3200" y2="23695"/>
                        <a14:foregroundMark x1="35200" y1="4418" x2="35200" y2="4418"/>
                        <a14:foregroundMark x1="42400" y1="60643" x2="42400" y2="60643"/>
                        <a14:foregroundMark x1="34000" y1="66265" x2="34000" y2="66265"/>
                        <a14:foregroundMark x1="36800" y1="72691" x2="36800" y2="72691"/>
                        <a14:foregroundMark x1="43600" y1="77108" x2="43600" y2="77108"/>
                        <a14:foregroundMark x1="24400" y1="83133" x2="24400" y2="83133"/>
                        <a14:foregroundMark x1="18800" y1="78715" x2="18800" y2="78715"/>
                        <a14:foregroundMark x1="16800" y1="78715" x2="16800" y2="78715"/>
                        <a14:foregroundMark x1="16800" y1="78715" x2="16800" y2="78715"/>
                        <a14:foregroundMark x1="16800" y1="76305" x2="16800" y2="76305"/>
                        <a14:foregroundMark x1="11600" y1="81526" x2="11600" y2="81526"/>
                        <a14:foregroundMark x1="8000" y1="86747" x2="8000" y2="86747"/>
                        <a14:foregroundMark x1="12400" y1="89960" x2="12400" y2="89960"/>
                        <a14:foregroundMark x1="23600" y1="90763" x2="23600" y2="90763"/>
                        <a14:foregroundMark x1="68000" y1="86345" x2="68000" y2="86345"/>
                        <a14:foregroundMark x1="40400" y1="61847" x2="40400" y2="61847"/>
                        <a14:foregroundMark x1="50400" y1="59438" x2="50400" y2="59438"/>
                        <a14:foregroundMark x1="42400" y1="61044" x2="42400" y2="61044"/>
                        <a14:foregroundMark x1="36800" y1="60241" x2="36800" y2="60241"/>
                        <a14:foregroundMark x1="35200" y1="64659" x2="35200" y2="64659"/>
                        <a14:foregroundMark x1="31200" y1="70281" x2="31200" y2="70281"/>
                        <a14:foregroundMark x1="30400" y1="71084" x2="30400" y2="71084"/>
                        <a14:foregroundMark x1="53200" y1="67068" x2="53200" y2="67068"/>
                        <a14:foregroundMark x1="76800" y1="77108" x2="76800" y2="77108"/>
                        <a14:foregroundMark x1="95200" y1="87952" x2="95200" y2="87952"/>
                        <a14:foregroundMark x1="53600" y1="94378" x2="53600" y2="94378"/>
                        <a14:foregroundMark x1="33600" y1="96386" x2="33600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21" y="1361894"/>
            <a:ext cx="403894" cy="4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Volcano erupt clip art vector clip art free image">
            <a:extLst>
              <a:ext uri="{FF2B5EF4-FFF2-40B4-BE49-F238E27FC236}">
                <a16:creationId xmlns:a16="http://schemas.microsoft.com/office/drawing/2014/main" id="{6EC33E37-5994-41D5-8DD3-674976AD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418" b="96386" l="3200" r="95200">
                        <a14:foregroundMark x1="32800" y1="8434" x2="32800" y2="8434"/>
                        <a14:foregroundMark x1="7600" y1="32932" x2="7600" y2="32932"/>
                        <a14:foregroundMark x1="3200" y1="23695" x2="3200" y2="23695"/>
                        <a14:foregroundMark x1="35200" y1="4418" x2="35200" y2="4418"/>
                        <a14:foregroundMark x1="42400" y1="60643" x2="42400" y2="60643"/>
                        <a14:foregroundMark x1="34000" y1="66265" x2="34000" y2="66265"/>
                        <a14:foregroundMark x1="36800" y1="72691" x2="36800" y2="72691"/>
                        <a14:foregroundMark x1="43600" y1="77108" x2="43600" y2="77108"/>
                        <a14:foregroundMark x1="24400" y1="83133" x2="24400" y2="83133"/>
                        <a14:foregroundMark x1="18800" y1="78715" x2="18800" y2="78715"/>
                        <a14:foregroundMark x1="16800" y1="78715" x2="16800" y2="78715"/>
                        <a14:foregroundMark x1="16800" y1="78715" x2="16800" y2="78715"/>
                        <a14:foregroundMark x1="16800" y1="76305" x2="16800" y2="76305"/>
                        <a14:foregroundMark x1="11600" y1="81526" x2="11600" y2="81526"/>
                        <a14:foregroundMark x1="8000" y1="86747" x2="8000" y2="86747"/>
                        <a14:foregroundMark x1="12400" y1="89960" x2="12400" y2="89960"/>
                        <a14:foregroundMark x1="23600" y1="90763" x2="23600" y2="90763"/>
                        <a14:foregroundMark x1="68000" y1="86345" x2="68000" y2="86345"/>
                        <a14:foregroundMark x1="40400" y1="61847" x2="40400" y2="61847"/>
                        <a14:foregroundMark x1="50400" y1="59438" x2="50400" y2="59438"/>
                        <a14:foregroundMark x1="42400" y1="61044" x2="42400" y2="61044"/>
                        <a14:foregroundMark x1="36800" y1="60241" x2="36800" y2="60241"/>
                        <a14:foregroundMark x1="35200" y1="64659" x2="35200" y2="64659"/>
                        <a14:foregroundMark x1="31200" y1="70281" x2="31200" y2="70281"/>
                        <a14:foregroundMark x1="30400" y1="71084" x2="30400" y2="71084"/>
                        <a14:foregroundMark x1="53200" y1="67068" x2="53200" y2="67068"/>
                        <a14:foregroundMark x1="76800" y1="77108" x2="76800" y2="77108"/>
                        <a14:foregroundMark x1="95200" y1="87952" x2="95200" y2="87952"/>
                        <a14:foregroundMark x1="53600" y1="94378" x2="53600" y2="94378"/>
                        <a14:foregroundMark x1="33600" y1="96386" x2="33600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73" y="1361894"/>
            <a:ext cx="403894" cy="4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urricane clip art">
            <a:extLst>
              <a:ext uri="{FF2B5EF4-FFF2-40B4-BE49-F238E27FC236}">
                <a16:creationId xmlns:a16="http://schemas.microsoft.com/office/drawing/2014/main" id="{E4AD5B09-79A6-4A78-B789-FDBCFDD2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4"/>
          <a:stretch/>
        </p:blipFill>
        <p:spPr bwMode="auto">
          <a:xfrm>
            <a:off x="1979766" y="0"/>
            <a:ext cx="309823" cy="2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ngimg.com/uploads/tent/tent_PNG45.png">
            <a:extLst>
              <a:ext uri="{FF2B5EF4-FFF2-40B4-BE49-F238E27FC236}">
                <a16:creationId xmlns:a16="http://schemas.microsoft.com/office/drawing/2014/main" id="{9156852A-CCD0-4E57-B2C3-4BBB8AAD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55" y="2422342"/>
            <a:ext cx="619269" cy="3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4" descr="https://clipartimage.net/wp-content/uploads/2017/07/construction-clipart-photo-frame.jpg">
            <a:extLst>
              <a:ext uri="{FF2B5EF4-FFF2-40B4-BE49-F238E27FC236}">
                <a16:creationId xmlns:a16="http://schemas.microsoft.com/office/drawing/2014/main" id="{057B80C1-9A21-40B6-85B0-ECBD4478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83" y="3140106"/>
            <a:ext cx="398836" cy="3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303146B-E500-4CA5-8EEE-42DD283DB410}"/>
              </a:ext>
            </a:extLst>
          </p:cNvPr>
          <p:cNvSpPr/>
          <p:nvPr/>
        </p:nvSpPr>
        <p:spPr>
          <a:xfrm>
            <a:off x="32492" y="4681250"/>
            <a:ext cx="2619847" cy="31133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Climate change will affect tropical storms. Warmer oceans will lead to more intense storms, and perhaps more frequent ones.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1B42846-BC19-4BB9-8892-9EEC3D086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50595"/>
              </p:ext>
            </p:extLst>
          </p:nvPr>
        </p:nvGraphicFramePr>
        <p:xfrm>
          <a:off x="2691879" y="22957"/>
          <a:ext cx="3165995" cy="2420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496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599499">
                  <a:extLst>
                    <a:ext uri="{9D8B030D-6E8A-4147-A177-3AD203B41FA5}">
                      <a16:colId xmlns:a16="http://schemas.microsoft.com/office/drawing/2014/main" val="529766719"/>
                    </a:ext>
                  </a:extLst>
                </a:gridCol>
              </a:tblGrid>
              <a:tr h="135421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Example of a tropical storm: Typhoon Haiyan, 2013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76312"/>
                  </a:ext>
                </a:extLst>
              </a:tr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Location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30669"/>
                  </a:ext>
                </a:extLst>
              </a:tr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Worst affected was </a:t>
                      </a:r>
                      <a:r>
                        <a:rPr lang="en-GB" sz="700" b="0" baseline="0" dirty="0"/>
                        <a:t>Leyte Province (Tacloban city), Philippines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16188"/>
                  </a:ext>
                </a:extLst>
              </a:tr>
              <a:tr h="12458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Primary effects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Secondary effects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16918"/>
                  </a:ext>
                </a:extLst>
              </a:tr>
              <a:tr h="124587">
                <a:tc>
                  <a:txBody>
                    <a:bodyPr/>
                    <a:lstStyle/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6300 killed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130,000 houses destroyed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baseline="0" dirty="0">
                          <a:effectLst/>
                        </a:rPr>
                        <a:t>5m high storm surge</a:t>
                      </a:r>
                      <a:endParaRPr lang="en-GB" sz="700" kern="1200" dirty="0">
                        <a:effectLst/>
                      </a:endParaRP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90% buildings in Tacloban were destroyed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Mangrove swamps and coral reef</a:t>
                      </a:r>
                      <a:r>
                        <a:rPr lang="en-GB" sz="700" kern="1200" baseline="0" dirty="0">
                          <a:effectLst/>
                        </a:rPr>
                        <a:t> habitats were </a:t>
                      </a:r>
                      <a:r>
                        <a:rPr lang="en-GB" sz="700" kern="1200" dirty="0">
                          <a:effectLst/>
                        </a:rPr>
                        <a:t>destroyed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dirty="0"/>
                        <a:t>$14 billion of damage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dirty="0"/>
                        <a:t>Water supply polluted with saltwater and sewage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4.2 million homeless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Riots and looting 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baseline="0" dirty="0">
                          <a:effectLst/>
                        </a:rPr>
                        <a:t>Airports wrecked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effectLst/>
                        </a:rPr>
                        <a:t>Biodiversity lost</a:t>
                      </a:r>
                      <a:endParaRPr lang="en-GB" sz="700" b="0" kern="1200" dirty="0"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2909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Immediate responses</a:t>
                      </a:r>
                      <a:endParaRPr lang="en-GB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Long-term responses</a:t>
                      </a:r>
                      <a:endParaRPr lang="en-GB" sz="7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24587">
                <a:tc>
                  <a:txBody>
                    <a:bodyPr/>
                    <a:lstStyle/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1,000 emergency shelters set up</a:t>
                      </a:r>
                    </a:p>
                    <a:p>
                      <a:pPr marL="87313" marR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dirty="0"/>
                        <a:t>UK’s Disaster Emergency Committee  (DEC) helped 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3.3</a:t>
                      </a:r>
                      <a:r>
                        <a:rPr lang="en-GB" sz="700" baseline="0" dirty="0"/>
                        <a:t>m </a:t>
                      </a:r>
                      <a:r>
                        <a:rPr lang="en-GB" sz="700" dirty="0"/>
                        <a:t>people gave</a:t>
                      </a:r>
                      <a:r>
                        <a:rPr lang="en-GB" sz="700" baseline="0" dirty="0"/>
                        <a:t> aid 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UK aid charities provided shelter,</a:t>
                      </a:r>
                      <a:r>
                        <a:rPr lang="en-GB" sz="700" baseline="0" dirty="0"/>
                        <a:t> food and medical supplies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effectLst/>
                        </a:rPr>
                        <a:t>UN appeal</a:t>
                      </a:r>
                      <a:r>
                        <a:rPr lang="en-GB" sz="700" kern="1200" baseline="0" dirty="0">
                          <a:effectLst/>
                        </a:rPr>
                        <a:t> raised $300 million.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baseline="0" dirty="0">
                          <a:effectLst/>
                        </a:rPr>
                        <a:t>Typhoon warning systems has been improved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baseline="0" dirty="0">
                          <a:effectLst/>
                        </a:rPr>
                        <a:t>People are now better educated about how to respond</a:t>
                      </a:r>
                      <a:endParaRPr lang="en-GB" sz="700" b="0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36656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AE0B882-91D1-4695-A779-73589C58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57132"/>
              </p:ext>
            </p:extLst>
          </p:nvPr>
        </p:nvGraphicFramePr>
        <p:xfrm>
          <a:off x="15154" y="5018963"/>
          <a:ext cx="2650783" cy="1821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078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188661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 Extreme weather in the UK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913118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The UK’s </a:t>
                      </a:r>
                      <a:r>
                        <a:rPr lang="en-GB" sz="700" b="0" baseline="0" dirty="0"/>
                        <a:t>extreme weather events include: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en-GB" sz="700" b="0" baseline="0" dirty="0"/>
                        <a:t>Heavy rain and floods can disrupt travel, ruin property and even cause some deaths (e.g. Cumbria, 2015);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en-GB" sz="700" b="0" baseline="0" dirty="0"/>
                        <a:t>Heavy snowfall can disrupt travel and schools (e.g. March 2018)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en-GB" sz="700" b="0" baseline="0" dirty="0"/>
                        <a:t>Frost and fog can make travel difficult and cause slip injuries;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en-GB" sz="700" b="0" baseline="0" dirty="0"/>
                        <a:t>Strong winds can damage coastal defences and transport links (e.g. rail line to Cornwall and Devon washed away, February 2014)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en-GB" sz="700" b="0" baseline="0" dirty="0"/>
                        <a:t>Heatwaves cause droughts and deaths (e.g. 2000 people in 2003).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64324"/>
                  </a:ext>
                </a:extLst>
              </a:tr>
              <a:tr h="701818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The UK’s weather</a:t>
                      </a:r>
                      <a:r>
                        <a:rPr lang="en-GB" sz="700" b="0" baseline="0" dirty="0"/>
                        <a:t> is becoming more extreme due to climate change: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none" baseline="0" dirty="0"/>
                        <a:t>More heat energy in the atmosphere so worse storms;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baseline="0" dirty="0"/>
                        <a:t>Jet streams</a:t>
                      </a:r>
                      <a:r>
                        <a:rPr lang="en-GB" sz="700" b="0" baseline="0" dirty="0"/>
                        <a:t> (wide, high-level winds) become ‘stuck’ giving us lots of </a:t>
                      </a:r>
                      <a:r>
                        <a:rPr lang="en-GB" sz="700" b="0" u="sng" baseline="0" dirty="0"/>
                        <a:t>anticyclones</a:t>
                      </a:r>
                      <a:r>
                        <a:rPr lang="en-GB" sz="700" b="0" baseline="0" dirty="0"/>
                        <a:t> (causing droughts) or </a:t>
                      </a:r>
                      <a:r>
                        <a:rPr lang="en-GB" sz="700" b="0" u="sng" baseline="0" dirty="0"/>
                        <a:t>depressions</a:t>
                      </a:r>
                      <a:r>
                        <a:rPr lang="en-GB" sz="700" b="0" baseline="0" dirty="0"/>
                        <a:t> (causing floods);</a:t>
                      </a:r>
                    </a:p>
                    <a:p>
                      <a:pPr marL="90488" indent="-90488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Ice sheets melt, dumping cold water in the Atlantic, which weakens the North Atlantic Drift which brings warmth to Britain.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7966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E7578F4-F536-4CBF-B931-BCEC3000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54325"/>
              </p:ext>
            </p:extLst>
          </p:nvPr>
        </p:nvGraphicFramePr>
        <p:xfrm>
          <a:off x="2699925" y="2454501"/>
          <a:ext cx="3157947" cy="13183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8069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059939">
                  <a:extLst>
                    <a:ext uri="{9D8B030D-6E8A-4147-A177-3AD203B41FA5}">
                      <a16:colId xmlns:a16="http://schemas.microsoft.com/office/drawing/2014/main" val="529766719"/>
                    </a:ext>
                  </a:extLst>
                </a:gridCol>
                <a:gridCol w="1059939">
                  <a:extLst>
                    <a:ext uri="{9D8B030D-6E8A-4147-A177-3AD203B41FA5}">
                      <a16:colId xmlns:a16="http://schemas.microsoft.com/office/drawing/2014/main" val="3910673303"/>
                    </a:ext>
                  </a:extLst>
                </a:gridCol>
              </a:tblGrid>
              <a:tr h="230483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three Ps: Prediction,</a:t>
                      </a:r>
                      <a:r>
                        <a:rPr lang="en-GB" sz="800" baseline="0" dirty="0"/>
                        <a:t> planning and protection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6897185"/>
                  </a:ext>
                </a:extLst>
              </a:tr>
              <a:tr h="23048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Prediction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Planning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Protection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2909"/>
                  </a:ext>
                </a:extLst>
              </a:tr>
              <a:tr h="857397">
                <a:tc>
                  <a:txBody>
                    <a:bodyPr/>
                    <a:lstStyle/>
                    <a:p>
                      <a:pPr marL="87313" indent="-87313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Satellite</a:t>
                      </a:r>
                      <a:r>
                        <a:rPr lang="en-GB" sz="700" b="0" baseline="0" dirty="0"/>
                        <a:t> surveillance</a:t>
                      </a:r>
                    </a:p>
                    <a:p>
                      <a:pPr marL="87313" indent="-87313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Weather forecasts </a:t>
                      </a:r>
                    </a:p>
                    <a:p>
                      <a:pPr marL="87313" indent="-87313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Computer models  to show </a:t>
                      </a:r>
                      <a:r>
                        <a:rPr lang="en-GB" sz="700" b="0" u="sng" baseline="0" dirty="0"/>
                        <a:t>cone of probability</a:t>
                      </a:r>
                      <a:r>
                        <a:rPr lang="en-GB" sz="700" b="0" baseline="0" dirty="0"/>
                        <a:t> (area likely to be affected – which is hard to predict) 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baseline="0" dirty="0"/>
                        <a:t>Evacuation routes</a:t>
                      </a:r>
                    </a:p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baseline="0" dirty="0"/>
                        <a:t>National Hurricane Preparedness Week </a:t>
                      </a:r>
                    </a:p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baseline="0" dirty="0"/>
                        <a:t>Networks of cyclists with megaphones in LICs like Bangladesh</a:t>
                      </a:r>
                      <a:endParaRPr lang="en-GB" sz="700" b="0" i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dirty="0"/>
                        <a:t>Board up windows and doors</a:t>
                      </a:r>
                    </a:p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dirty="0"/>
                        <a:t>Put</a:t>
                      </a:r>
                      <a:r>
                        <a:rPr lang="en-GB" sz="700" b="0" i="0" baseline="0" dirty="0"/>
                        <a:t> buildings on stilts</a:t>
                      </a:r>
                    </a:p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baseline="0" dirty="0"/>
                        <a:t> Build sea walls against storm surges</a:t>
                      </a:r>
                    </a:p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0" i="0" baseline="0" dirty="0"/>
                        <a:t>Set up </a:t>
                      </a:r>
                      <a:r>
                        <a:rPr lang="en-GB" sz="700" b="0" i="0" u="sng" baseline="0" dirty="0"/>
                        <a:t>cyclone shelters</a:t>
                      </a:r>
                      <a:r>
                        <a:rPr lang="en-GB" sz="700" b="0" i="0" baseline="0" dirty="0"/>
                        <a:t> in LICs like Bangladesh</a:t>
                      </a:r>
                      <a:endParaRPr lang="en-GB" sz="700" b="0" i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904BB19-4138-41AE-8D25-4605FA709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27302"/>
              </p:ext>
            </p:extLst>
          </p:nvPr>
        </p:nvGraphicFramePr>
        <p:xfrm>
          <a:off x="2691879" y="3802060"/>
          <a:ext cx="3157948" cy="2132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8974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578974">
                  <a:extLst>
                    <a:ext uri="{9D8B030D-6E8A-4147-A177-3AD203B41FA5}">
                      <a16:colId xmlns:a16="http://schemas.microsoft.com/office/drawing/2014/main" val="378842937"/>
                    </a:ext>
                  </a:extLst>
                </a:gridCol>
              </a:tblGrid>
              <a:tr h="1930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Example</a:t>
                      </a:r>
                      <a:r>
                        <a:rPr lang="en-GB" sz="800" baseline="0" dirty="0"/>
                        <a:t> for extreme weather in the UK: Somerset Levels floods, 2014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775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Location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163223"/>
                  </a:ext>
                </a:extLst>
              </a:tr>
              <a:tr h="1775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dirty="0"/>
                        <a:t>Somerset, SW England, floodplains of the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Rivers Tone and Parrett</a:t>
                      </a:r>
                      <a:r>
                        <a:rPr lang="en-GB" sz="700" b="0" baseline="0" dirty="0"/>
                        <a:t> 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64324"/>
                  </a:ext>
                </a:extLst>
              </a:tr>
              <a:tr h="17757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Primary effects </a:t>
                      </a:r>
                      <a:r>
                        <a:rPr lang="en-GB" sz="700" b="0" dirty="0"/>
                        <a:t>caused…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0" dirty="0"/>
                        <a:t>…</a:t>
                      </a:r>
                      <a:r>
                        <a:rPr lang="en-GB" sz="700" b="1" dirty="0"/>
                        <a:t>Secondary</a:t>
                      </a:r>
                      <a:r>
                        <a:rPr lang="en-GB" sz="700" b="1" baseline="0" dirty="0"/>
                        <a:t> effects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31036"/>
                  </a:ext>
                </a:extLst>
              </a:tr>
              <a:tr h="718025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600 homes and many hectares</a:t>
                      </a:r>
                      <a:r>
                        <a:rPr lang="en-GB" sz="700" b="0" baseline="0" dirty="0"/>
                        <a:t> of</a:t>
                      </a:r>
                      <a:r>
                        <a:rPr lang="en-GB" sz="700" b="0" dirty="0"/>
                        <a:t> farmland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flooded;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Villages like </a:t>
                      </a:r>
                      <a:r>
                        <a:rPr lang="en-GB" sz="700" b="0" dirty="0" err="1"/>
                        <a:t>Muchelney</a:t>
                      </a:r>
                      <a:r>
                        <a:rPr lang="en-GB" sz="700" b="0" dirty="0"/>
                        <a:t> were cut off; and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Bristo</a:t>
                      </a:r>
                      <a:r>
                        <a:rPr lang="en-GB" sz="700" b="0" baseline="0" dirty="0"/>
                        <a:t>l-Taunton railway line closed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Floodwater polluted with farm chemicals and sewage;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People’s lives affected (commuters couldn’t get to work, nor children to school so their education suffered);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£10m worth of damage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7757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Immediate responses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Longer-term</a:t>
                      </a:r>
                      <a:r>
                        <a:rPr lang="en-GB" sz="700" b="1" baseline="0" dirty="0"/>
                        <a:t> responses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50515"/>
                  </a:ext>
                </a:extLst>
              </a:tr>
              <a:tr h="510898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16 farms and 1000 cattle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evacuated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Residents lived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with relatives</a:t>
                      </a:r>
                      <a:endParaRPr lang="en-GB" sz="700" b="0" baseline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Boats were used to get around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Stagnant floodwater </a:t>
                      </a:r>
                      <a:r>
                        <a:rPr lang="en-GB" sz="700" b="0" baseline="0" dirty="0"/>
                        <a:t>re-oxygenated before it was pumped into rivers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Rivers dredged (scraped</a:t>
                      </a:r>
                      <a:r>
                        <a:rPr lang="en-GB" sz="700" b="0" baseline="0" dirty="0"/>
                        <a:t> out)</a:t>
                      </a:r>
                      <a:endParaRPr lang="en-GB" sz="700" b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Possible</a:t>
                      </a:r>
                      <a:r>
                        <a:rPr lang="en-GB" sz="700" b="0" baseline="0" dirty="0"/>
                        <a:t> tidal barrage at Bridgewater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5621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B15DCE9-0507-4775-980B-EBC4A167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521">
            <a:off x="1933333" y="5041206"/>
            <a:ext cx="341578" cy="2329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303146B-E500-4CA5-8EEE-42DD283DB410}"/>
              </a:ext>
            </a:extLst>
          </p:cNvPr>
          <p:cNvSpPr/>
          <p:nvPr/>
        </p:nvSpPr>
        <p:spPr>
          <a:xfrm>
            <a:off x="32492" y="4330742"/>
            <a:ext cx="2633445" cy="31133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Tropical storms are measured by their </a:t>
            </a:r>
            <a:r>
              <a:rPr lang="en-GB" sz="700" u="sng" dirty="0">
                <a:solidFill>
                  <a:schemeClr val="tx1"/>
                </a:solidFill>
              </a:rPr>
              <a:t>intensity</a:t>
            </a:r>
            <a:r>
              <a:rPr lang="en-GB" sz="700" dirty="0">
                <a:solidFill>
                  <a:schemeClr val="tx1"/>
                </a:solidFill>
              </a:rPr>
              <a:t> (strength) on the </a:t>
            </a:r>
            <a:r>
              <a:rPr lang="en-GB" sz="700" u="sng" dirty="0" err="1">
                <a:solidFill>
                  <a:schemeClr val="tx1"/>
                </a:solidFill>
              </a:rPr>
              <a:t>Saffir</a:t>
            </a:r>
            <a:r>
              <a:rPr lang="en-GB" sz="700" u="sng" dirty="0">
                <a:solidFill>
                  <a:schemeClr val="tx1"/>
                </a:solidFill>
              </a:rPr>
              <a:t>-Simpson Scale</a:t>
            </a:r>
            <a:r>
              <a:rPr lang="en-GB" sz="700" dirty="0">
                <a:solidFill>
                  <a:schemeClr val="tx1"/>
                </a:solidFill>
              </a:rPr>
              <a:t>. This goes from Grade 1 (wind speeds 120- 150 </a:t>
            </a:r>
            <a:r>
              <a:rPr lang="en-GB" sz="700" dirty="0" err="1">
                <a:solidFill>
                  <a:schemeClr val="tx1"/>
                </a:solidFill>
              </a:rPr>
              <a:t>kph</a:t>
            </a:r>
            <a:r>
              <a:rPr lang="en-GB" sz="700" dirty="0">
                <a:solidFill>
                  <a:schemeClr val="tx1"/>
                </a:solidFill>
              </a:rPr>
              <a:t>) to Grade 5 (over 250 </a:t>
            </a:r>
            <a:r>
              <a:rPr lang="en-GB" sz="700" dirty="0" err="1">
                <a:solidFill>
                  <a:schemeClr val="tx1"/>
                </a:solidFill>
              </a:rPr>
              <a:t>kph</a:t>
            </a:r>
            <a:r>
              <a:rPr lang="en-GB" sz="700" dirty="0">
                <a:solidFill>
                  <a:schemeClr val="tx1"/>
                </a:solidFill>
              </a:rPr>
              <a:t>).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2152"/>
              </p:ext>
            </p:extLst>
          </p:nvPr>
        </p:nvGraphicFramePr>
        <p:xfrm>
          <a:off x="9525" y="12564"/>
          <a:ext cx="2656412" cy="1595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6412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181708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Tropical storms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405210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Tropical</a:t>
                      </a:r>
                      <a:r>
                        <a:rPr lang="en-GB" sz="700" b="0" baseline="0" dirty="0"/>
                        <a:t> storms are huge low-pressure systems, called </a:t>
                      </a:r>
                      <a:r>
                        <a:rPr lang="en-GB" sz="700" b="0" u="sng" baseline="0" dirty="0"/>
                        <a:t>hurricanes</a:t>
                      </a:r>
                      <a:r>
                        <a:rPr lang="en-GB" sz="700" b="0" baseline="0" dirty="0"/>
                        <a:t> in the Atlantic, </a:t>
                      </a:r>
                      <a:r>
                        <a:rPr lang="en-GB" sz="700" b="0" u="sng" baseline="0" dirty="0"/>
                        <a:t>cyclones</a:t>
                      </a:r>
                      <a:r>
                        <a:rPr lang="en-GB" sz="700" b="0" baseline="0" dirty="0"/>
                        <a:t> in the Indian and </a:t>
                      </a:r>
                      <a:r>
                        <a:rPr lang="en-GB" sz="700" b="0" u="sng" baseline="0" dirty="0"/>
                        <a:t>typhoons</a:t>
                      </a:r>
                      <a:r>
                        <a:rPr lang="en-GB" sz="700" b="0" baseline="0" dirty="0"/>
                        <a:t> in the Pac-</a:t>
                      </a:r>
                      <a:r>
                        <a:rPr lang="en-GB" sz="700" b="0" baseline="0" dirty="0" err="1"/>
                        <a:t>ific</a:t>
                      </a:r>
                      <a:r>
                        <a:rPr lang="en-GB" sz="700" b="0" baseline="0" dirty="0"/>
                        <a:t>. They form between 5 and 15° N and S, where sea temperatures are 27°C+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811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822DB926-03E3-4DB5-8B49-54685495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9" y="592324"/>
            <a:ext cx="2664101" cy="137008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70325A4-84AB-46E6-8C31-825F6FE8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21954"/>
              </p:ext>
            </p:extLst>
          </p:nvPr>
        </p:nvGraphicFramePr>
        <p:xfrm>
          <a:off x="29478" y="1927921"/>
          <a:ext cx="2631744" cy="1016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1744">
                  <a:extLst>
                    <a:ext uri="{9D8B030D-6E8A-4147-A177-3AD203B41FA5}">
                      <a16:colId xmlns:a16="http://schemas.microsoft.com/office/drawing/2014/main" val="1146839133"/>
                    </a:ext>
                  </a:extLst>
                </a:gridCol>
              </a:tblGrid>
              <a:tr h="183382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Sequence of formation for a tropical storm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9717"/>
                  </a:ext>
                </a:extLst>
              </a:tr>
              <a:tr h="825816">
                <a:tc>
                  <a:txBody>
                    <a:bodyPr/>
                    <a:lstStyle/>
                    <a:p>
                      <a:pPr marL="88900" indent="-88900" algn="l">
                        <a:buAutoNum type="arabicPeriod"/>
                      </a:pPr>
                      <a:r>
                        <a:rPr lang="en-GB" sz="700" b="0" dirty="0"/>
                        <a:t>Evaporation: The sun evaporates</a:t>
                      </a:r>
                      <a:r>
                        <a:rPr lang="en-GB" sz="700" b="0" baseline="0" dirty="0"/>
                        <a:t> water from the warm sea</a:t>
                      </a:r>
                      <a:endParaRPr lang="en-GB" sz="700" b="0" dirty="0"/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b="0" dirty="0"/>
                        <a:t>Condensation: Clouds form and grow</a:t>
                      </a:r>
                      <a:r>
                        <a:rPr lang="en-GB" sz="700" b="0" baseline="0" dirty="0"/>
                        <a:t> into giant </a:t>
                      </a:r>
                      <a:r>
                        <a:rPr lang="en-GB" sz="700" b="0" u="sng" baseline="0" dirty="0"/>
                        <a:t>cumulonimbus</a:t>
                      </a:r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b="0" u="none" baseline="0" dirty="0"/>
                        <a:t>Precipitation: The thick cloud gives torrential rain</a:t>
                      </a:r>
                      <a:endParaRPr lang="en-GB" sz="700" b="0" u="none" dirty="0"/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b="0" dirty="0"/>
                        <a:t>Circulation: The warm </a:t>
                      </a:r>
                      <a:r>
                        <a:rPr lang="en-GB" sz="700" b="0" baseline="0" dirty="0"/>
                        <a:t> air spirals up in a </a:t>
                      </a:r>
                      <a:r>
                        <a:rPr lang="en-GB" sz="700" b="0" u="sng" baseline="0" dirty="0"/>
                        <a:t>vortex</a:t>
                      </a:r>
                      <a:r>
                        <a:rPr lang="en-GB" sz="700" b="0" u="none" baseline="0" dirty="0"/>
                        <a:t> around the </a:t>
                      </a:r>
                      <a:r>
                        <a:rPr lang="en-GB" sz="700" b="0" u="sng" baseline="0" dirty="0"/>
                        <a:t>eye</a:t>
                      </a:r>
                      <a:endParaRPr lang="en-GB" sz="700" b="0" u="none" dirty="0"/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b="0" dirty="0"/>
                        <a:t>Rotation: The </a:t>
                      </a:r>
                      <a:r>
                        <a:rPr lang="en-GB" sz="700" b="0" u="sng" dirty="0"/>
                        <a:t>Coriolis Effect</a:t>
                      </a:r>
                      <a:r>
                        <a:rPr lang="en-GB" sz="700" b="0" baseline="0" dirty="0"/>
                        <a:t> sets the mass of cloud spinning</a:t>
                      </a:r>
                      <a:endParaRPr lang="en-GB" sz="700" b="0" dirty="0"/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b="0" dirty="0"/>
                        <a:t>Depressurisation: The </a:t>
                      </a:r>
                      <a:r>
                        <a:rPr lang="en-GB" sz="700" b="0" baseline="0" dirty="0"/>
                        <a:t>sea’s surface rises up as a </a:t>
                      </a:r>
                      <a:r>
                        <a:rPr lang="en-GB" sz="700" b="0" u="sng" baseline="0" dirty="0"/>
                        <a:t>storm surge</a:t>
                      </a:r>
                      <a:endParaRPr lang="en-GB" sz="700" b="0" u="sng" dirty="0"/>
                    </a:p>
                    <a:p>
                      <a:pPr marL="88900" indent="-88900" algn="l">
                        <a:buAutoNum type="arabicPeriod"/>
                      </a:pPr>
                      <a:r>
                        <a:rPr lang="en-GB" sz="700" b="0" dirty="0"/>
                        <a:t>Dissipation: It</a:t>
                      </a:r>
                      <a:r>
                        <a:rPr lang="en-GB" sz="700" b="0" baseline="0" dirty="0"/>
                        <a:t> reaches land, loses supply of warm water, weakens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364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4CA7F486-3868-468D-AE54-6C46205BD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" y="2944237"/>
            <a:ext cx="2657239" cy="131836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2482"/>
              </p:ext>
            </p:extLst>
          </p:nvPr>
        </p:nvGraphicFramePr>
        <p:xfrm>
          <a:off x="5882337" y="730801"/>
          <a:ext cx="2342188" cy="21412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3288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318900">
                  <a:extLst>
                    <a:ext uri="{9D8B030D-6E8A-4147-A177-3AD203B41FA5}">
                      <a16:colId xmlns:a16="http://schemas.microsoft.com/office/drawing/2014/main" val="3178842181"/>
                    </a:ext>
                  </a:extLst>
                </a:gridCol>
              </a:tblGrid>
              <a:tr h="1817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Causes (natural and human)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6959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Natural climate change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Human-made climate change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8112"/>
                  </a:ext>
                </a:extLst>
              </a:tr>
              <a:tr h="1623060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Orbital changes</a:t>
                      </a:r>
                      <a:r>
                        <a:rPr lang="en-GB" sz="700" b="0" dirty="0"/>
                        <a:t>:</a:t>
                      </a:r>
                      <a:r>
                        <a:rPr lang="en-GB" sz="700" b="0" baseline="0" dirty="0"/>
                        <a:t> our orbit changes from being more circular (closer to the sun) to being more elliptical (further away).</a:t>
                      </a:r>
                      <a:endParaRPr lang="en-GB" sz="700" b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Solar output</a:t>
                      </a:r>
                      <a:r>
                        <a:rPr lang="en-GB" sz="700" b="0" dirty="0"/>
                        <a:t>:</a:t>
                      </a:r>
                      <a:r>
                        <a:rPr lang="en-GB" sz="700" b="0" baseline="0" dirty="0"/>
                        <a:t> the sun gives out increased or reduced energy (to do with sunspots).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Volcanic activity</a:t>
                      </a:r>
                      <a:r>
                        <a:rPr lang="en-GB" sz="700" b="0" dirty="0"/>
                        <a:t>: volcanoes warm the cli</a:t>
                      </a:r>
                      <a:r>
                        <a:rPr lang="en-GB" sz="700" b="0" baseline="0" dirty="0"/>
                        <a:t>m</a:t>
                      </a:r>
                      <a:r>
                        <a:rPr lang="en-GB" sz="700" b="0" dirty="0"/>
                        <a:t>ate by releasing</a:t>
                      </a:r>
                      <a:r>
                        <a:rPr lang="en-GB" sz="700" b="0" baseline="0" dirty="0"/>
                        <a:t> 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baseline="0" dirty="0"/>
                        <a:t>but cool it by releasing SO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baseline="0" dirty="0"/>
                        <a:t>which forms a ‘veil’ high up.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Fossil fuels</a:t>
                      </a:r>
                      <a:r>
                        <a:rPr lang="en-GB" sz="700" b="0" dirty="0"/>
                        <a:t>: release </a:t>
                      </a:r>
                      <a:r>
                        <a:rPr lang="en-GB" sz="700" b="0" baseline="0" dirty="0"/>
                        <a:t>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dirty="0"/>
                        <a:t>when burnt for power or transport. 50% of emissions.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Agriculture</a:t>
                      </a:r>
                      <a:r>
                        <a:rPr lang="en-GB" sz="700" b="0" dirty="0"/>
                        <a:t>: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20% of greenhouse gases due to methane from cows and rice paddies. Larger populations and increasing demand for meat and rice mean more </a:t>
                      </a:r>
                      <a:r>
                        <a:rPr lang="en-GB" sz="700" b="0" baseline="0" dirty="0"/>
                        <a:t>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dirty="0"/>
                        <a:t>is released.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Deforestation</a:t>
                      </a:r>
                      <a:r>
                        <a:rPr lang="en-GB" sz="700" b="0" dirty="0"/>
                        <a:t>: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logging and clearing land for agriculture both</a:t>
                      </a:r>
                      <a:r>
                        <a:rPr lang="en-GB" sz="700" b="0" baseline="0" dirty="0"/>
                        <a:t> </a:t>
                      </a:r>
                      <a:r>
                        <a:rPr lang="en-GB" sz="700" b="0" dirty="0"/>
                        <a:t>increases </a:t>
                      </a:r>
                      <a:r>
                        <a:rPr lang="en-GB" sz="700" b="0" baseline="0" dirty="0"/>
                        <a:t>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dirty="0"/>
                        <a:t>in the atmosphere directly and indirectly</a:t>
                      </a:r>
                      <a:r>
                        <a:rPr lang="en-GB" sz="700" b="0" baseline="0" dirty="0"/>
                        <a:t> because the trees would have absorbed the gas.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47149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33937"/>
              </p:ext>
            </p:extLst>
          </p:nvPr>
        </p:nvGraphicFramePr>
        <p:xfrm>
          <a:off x="5872812" y="25501"/>
          <a:ext cx="2345643" cy="688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64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19132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Natural</a:t>
                      </a:r>
                      <a:r>
                        <a:rPr lang="en-GB" sz="800" baseline="0" dirty="0"/>
                        <a:t> and human-made climate change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497455">
                <a:tc>
                  <a:txBody>
                    <a:bodyPr/>
                    <a:lstStyle/>
                    <a:p>
                      <a:pPr algn="ctr"/>
                      <a:r>
                        <a:rPr lang="en-GB" sz="700" b="0" kern="1200" dirty="0">
                          <a:effectLst/>
                        </a:rPr>
                        <a:t>The Earth’s climate has always</a:t>
                      </a:r>
                      <a:r>
                        <a:rPr lang="en-GB" sz="700" b="0" kern="1200" baseline="0" dirty="0">
                          <a:effectLst/>
                        </a:rPr>
                        <a:t> changed, long before humans were around. But scientists agree that the Earth’s climate is warming at a speed and to a degree that must be down to human activity – the </a:t>
                      </a:r>
                      <a:r>
                        <a:rPr lang="en-GB" sz="700" b="0" u="sng" kern="1200" baseline="0" dirty="0">
                          <a:effectLst/>
                        </a:rPr>
                        <a:t>enhanced greenhouse effect</a:t>
                      </a:r>
                      <a:r>
                        <a:rPr lang="en-GB" sz="700" b="0" kern="1200" baseline="0" dirty="0">
                          <a:effectLst/>
                        </a:rPr>
                        <a:t>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0C42BDC9-1323-47BB-90E7-0916C0340C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" t="3217" r="4595" b="21744"/>
          <a:stretch/>
        </p:blipFill>
        <p:spPr>
          <a:xfrm>
            <a:off x="8223270" y="42436"/>
            <a:ext cx="1645540" cy="930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2919" y="44236"/>
            <a:ext cx="1625892" cy="928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70325A4-84AB-46E6-8C31-825F6FE8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49116"/>
              </p:ext>
            </p:extLst>
          </p:nvPr>
        </p:nvGraphicFramePr>
        <p:xfrm>
          <a:off x="8234050" y="989085"/>
          <a:ext cx="1634760" cy="39059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4760">
                  <a:extLst>
                    <a:ext uri="{9D8B030D-6E8A-4147-A177-3AD203B41FA5}">
                      <a16:colId xmlns:a16="http://schemas.microsoft.com/office/drawing/2014/main" val="1146839133"/>
                    </a:ext>
                  </a:extLst>
                </a:gridCol>
              </a:tblGrid>
              <a:tr h="202431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Evidence for climate change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9717"/>
                  </a:ext>
                </a:extLst>
              </a:tr>
              <a:tr h="526320">
                <a:tc>
                  <a:txBody>
                    <a:bodyPr/>
                    <a:lstStyle/>
                    <a:p>
                      <a:pPr algn="l"/>
                      <a:r>
                        <a:rPr lang="en-GB" sz="700" b="0" u="none"/>
                        <a:t>There are </a:t>
                      </a:r>
                      <a:r>
                        <a:rPr lang="en-GB" sz="700" b="0" u="none" dirty="0"/>
                        <a:t>two types of evidence for climate change in the past: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dirty="0"/>
                        <a:t>Direct</a:t>
                      </a:r>
                      <a:r>
                        <a:rPr lang="en-GB" sz="700" b="0" u="sng" baseline="0" dirty="0"/>
                        <a:t> evidence</a:t>
                      </a:r>
                      <a:r>
                        <a:rPr lang="en-GB" sz="700" b="0" baseline="0" dirty="0"/>
                        <a:t>: Global t</a:t>
                      </a:r>
                      <a:r>
                        <a:rPr lang="en-GB" sz="700" b="0" dirty="0"/>
                        <a:t>emperature</a:t>
                      </a:r>
                      <a:r>
                        <a:rPr lang="en-GB" sz="700" b="0" baseline="0" dirty="0"/>
                        <a:t> records since 1850</a:t>
                      </a:r>
                      <a:r>
                        <a:rPr lang="en-GB" sz="700" b="0" dirty="0"/>
                        <a:t>.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dirty="0"/>
                        <a:t>Indirect evidence</a:t>
                      </a:r>
                      <a:r>
                        <a:rPr lang="en-GB" sz="700" b="0" dirty="0"/>
                        <a:t>: Ice and</a:t>
                      </a:r>
                      <a:r>
                        <a:rPr lang="en-GB" sz="700" b="0" baseline="0" dirty="0"/>
                        <a:t> sediment cores, pollen analysis and tree rings.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3645"/>
                  </a:ext>
                </a:extLst>
              </a:tr>
              <a:tr h="18623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Ice and sediment cores</a:t>
                      </a:r>
                    </a:p>
                  </a:txBody>
                  <a:tcPr marL="68580" marR="68580" marT="34290" marB="3429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53198"/>
                  </a:ext>
                </a:extLst>
              </a:tr>
              <a:tr h="818916"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u="sng" dirty="0"/>
                        <a:t>Ice sheets</a:t>
                      </a:r>
                      <a:r>
                        <a:rPr lang="en-GB" sz="700" dirty="0"/>
                        <a:t> are made up of compressed snow,</a:t>
                      </a:r>
                      <a:r>
                        <a:rPr lang="en-GB" sz="700" baseline="0" dirty="0"/>
                        <a:t> </a:t>
                      </a:r>
                      <a:r>
                        <a:rPr lang="en-GB" sz="700" dirty="0"/>
                        <a:t>one layer per year. Gases trapped in layers of ice can be analysed. Ice cores from Antarctica show changes for 400 000 years.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Remains of organisms found in cores from the ocean floor can by traced back 5 million years.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54926"/>
                  </a:ext>
                </a:extLst>
              </a:tr>
              <a:tr h="18623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Pollen analysis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3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/>
                        <a:t>Pollen is preserved in sediment such as on</a:t>
                      </a:r>
                      <a:r>
                        <a:rPr lang="en-GB" sz="700" baseline="0" dirty="0"/>
                        <a:t> lake beds</a:t>
                      </a:r>
                      <a:r>
                        <a:rPr lang="en-GB" sz="700" dirty="0"/>
                        <a:t>. Different species need </a:t>
                      </a:r>
                      <a:r>
                        <a:rPr lang="en-GB" sz="700"/>
                        <a:t>different temperatures.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25016"/>
                  </a:ext>
                </a:extLst>
              </a:tr>
              <a:tr h="18623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Tree rings</a:t>
                      </a:r>
                    </a:p>
                  </a:txBody>
                  <a:tcPr marL="68580" marR="68580" marT="34290" marB="3429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70739"/>
                  </a:ext>
                </a:extLst>
              </a:tr>
              <a:tr h="5263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/>
                        <a:t>A tree grows one new ring each year. Rings are thick in warm, wet conditions</a:t>
                      </a:r>
                      <a:r>
                        <a:rPr lang="en-GB" sz="700" baseline="0" dirty="0"/>
                        <a:t> and thin in cold, dry ones. </a:t>
                      </a:r>
                      <a:r>
                        <a:rPr lang="en-GB" sz="700" dirty="0"/>
                        <a:t>This gives evidence for the last 10 000 years.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35204"/>
                  </a:ext>
                </a:extLst>
              </a:tr>
              <a:tr h="18623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Temperature records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81177"/>
                  </a:ext>
                </a:extLst>
              </a:tr>
              <a:tr h="4129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/>
                        <a:t>Historical records date back to the 1850s. Historical records also tell us about harvest and weather reports. 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07297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858757BB-F88F-4717-B2CD-2D50BC2A45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514" y="3536772"/>
            <a:ext cx="299296" cy="299296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2BB403B-12D7-4B5B-8A62-1FC63D9B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88208"/>
              </p:ext>
            </p:extLst>
          </p:nvPr>
        </p:nvGraphicFramePr>
        <p:xfrm>
          <a:off x="5891862" y="2877525"/>
          <a:ext cx="2326593" cy="30567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531">
                  <a:extLst>
                    <a:ext uri="{9D8B030D-6E8A-4147-A177-3AD203B41FA5}">
                      <a16:colId xmlns:a16="http://schemas.microsoft.com/office/drawing/2014/main" val="3250762390"/>
                    </a:ext>
                  </a:extLst>
                </a:gridCol>
                <a:gridCol w="775531">
                  <a:extLst>
                    <a:ext uri="{9D8B030D-6E8A-4147-A177-3AD203B41FA5}">
                      <a16:colId xmlns:a16="http://schemas.microsoft.com/office/drawing/2014/main" val="891718786"/>
                    </a:ext>
                  </a:extLst>
                </a:gridCol>
                <a:gridCol w="775531">
                  <a:extLst>
                    <a:ext uri="{9D8B030D-6E8A-4147-A177-3AD203B41FA5}">
                      <a16:colId xmlns:a16="http://schemas.microsoft.com/office/drawing/2014/main" val="912845499"/>
                    </a:ext>
                  </a:extLst>
                </a:gridCol>
              </a:tblGrid>
              <a:tr h="199574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Effects of climate change (some good, mostly bad)</a:t>
                      </a:r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55717"/>
                  </a:ext>
                </a:extLst>
              </a:tr>
              <a:tr h="18360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Social</a:t>
                      </a:r>
                    </a:p>
                  </a:txBody>
                  <a:tcPr marL="68580" marR="68580" marT="34290" marB="3429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Economic</a:t>
                      </a:r>
                    </a:p>
                  </a:txBody>
                  <a:tcPr marL="68580" marR="68580" marT="34290" marB="3429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Environmental</a:t>
                      </a:r>
                    </a:p>
                  </a:txBody>
                  <a:tcPr marL="68580" marR="68580" marT="34290" marB="3429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67462"/>
                  </a:ext>
                </a:extLst>
              </a:tr>
              <a:tr h="2673596">
                <a:tc>
                  <a:txBody>
                    <a:bodyPr/>
                    <a:lstStyle/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alibri" panose="020F0502020204030204" pitchFamily="34" charset="0"/>
                        <a:buChar char="x"/>
                        <a:tabLst/>
                        <a:defRPr/>
                      </a:pPr>
                      <a:r>
                        <a:rPr lang="en-GB" sz="700" b="0" dirty="0"/>
                        <a:t>Food shortages in sub-Saharan Africa due to drought.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alibri" panose="020F0502020204030204" pitchFamily="34" charset="0"/>
                        <a:buChar char="x"/>
                        <a:tabLst/>
                        <a:defRPr/>
                      </a:pPr>
                      <a:r>
                        <a:rPr lang="en-GB" sz="700" b="0" dirty="0"/>
                        <a:t>Droughts in South and South East UK.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alibri" panose="020F0502020204030204" pitchFamily="34" charset="0"/>
                        <a:buChar char="x"/>
                        <a:tabLst/>
                        <a:defRPr/>
                      </a:pPr>
                      <a:r>
                        <a:rPr lang="en-GB" sz="700" b="0" dirty="0"/>
                        <a:t>More floods </a:t>
                      </a:r>
                      <a:r>
                        <a:rPr lang="en-GB" sz="700" b="0" baseline="0" dirty="0"/>
                        <a:t>d</a:t>
                      </a:r>
                      <a:r>
                        <a:rPr lang="en-GB" sz="700" b="0" dirty="0"/>
                        <a:t>ue to extreme rainfall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700" b="0" dirty="0"/>
                        <a:t>More holidays in UK due to heatwaves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700" b="0" dirty="0"/>
                        <a:t>Fewer winter deaths due </a:t>
                      </a:r>
                      <a:r>
                        <a:rPr lang="en-GB" sz="700" b="0"/>
                        <a:t>to milder (warmer)  </a:t>
                      </a:r>
                      <a:r>
                        <a:rPr lang="en-GB" sz="700" b="0" dirty="0"/>
                        <a:t>weather</a:t>
                      </a:r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alibri" panose="020F0502020204030204" pitchFamily="34" charset="0"/>
                        <a:buChar char="x"/>
                        <a:tabLst/>
                        <a:defRPr/>
                      </a:pPr>
                      <a:r>
                        <a:rPr lang="en-GB" sz="700" b="0" dirty="0"/>
                        <a:t>Lower crop yields (harvest sizes) in LICs due to drought</a:t>
                      </a:r>
                      <a:endParaRPr lang="en-GB" sz="700" b="0" baseline="0" dirty="0"/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alibri" panose="020F0502020204030204" pitchFamily="34" charset="0"/>
                        <a:buChar char="x"/>
                        <a:tabLst/>
                        <a:defRPr/>
                      </a:pPr>
                      <a:r>
                        <a:rPr lang="en-GB" sz="700" b="0" dirty="0"/>
                        <a:t>Fewer sea fish so fishing industry suffers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alibri" panose="020F0502020204030204" pitchFamily="34" charset="0"/>
                        <a:buChar char="x"/>
                        <a:tabLst/>
                        <a:defRPr/>
                      </a:pPr>
                      <a:r>
                        <a:rPr lang="en-GB" sz="700" b="0" dirty="0"/>
                        <a:t>Less snow so ski industry suffers</a:t>
                      </a:r>
                      <a:endParaRPr lang="en-GB" sz="700" b="0" baseline="0" dirty="0"/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700" b="0" baseline="0" dirty="0"/>
                        <a:t>Higher crop yields in HICs (only if irrigation is used).</a:t>
                      </a:r>
                    </a:p>
                    <a:p>
                      <a:pPr marL="90488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700" b="0" dirty="0"/>
                        <a:t>Shipping and oil drilling takes place in the Arctic Ocean</a:t>
                      </a:r>
                      <a:endParaRPr lang="en-GB" sz="700" b="0" baseline="0" dirty="0"/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rgbClr val="FF0000"/>
                        </a:buClr>
                        <a:buFont typeface="Calibri" panose="020F0502020204030204" pitchFamily="34" charset="0"/>
                        <a:buChar char="x"/>
                      </a:pPr>
                      <a:r>
                        <a:rPr lang="en-GB" sz="700" b="0" dirty="0"/>
                        <a:t>Rainforest dies off due to hotter, drier climate.</a:t>
                      </a:r>
                    </a:p>
                    <a:p>
                      <a:pPr marL="90488" indent="-90488">
                        <a:buClr>
                          <a:srgbClr val="FF0000"/>
                        </a:buClr>
                        <a:buFont typeface="Calibri" panose="020F0502020204030204" pitchFamily="34" charset="0"/>
                        <a:buChar char="x"/>
                      </a:pPr>
                      <a:r>
                        <a:rPr lang="en-GB" sz="700" b="0" dirty="0"/>
                        <a:t>Sea levels rise leading to flooding and coastal erosion.</a:t>
                      </a:r>
                    </a:p>
                    <a:p>
                      <a:pPr marL="90488" indent="-90488">
                        <a:buClr>
                          <a:srgbClr val="FF0000"/>
                        </a:buClr>
                        <a:buFont typeface="Calibri" panose="020F0502020204030204" pitchFamily="34" charset="0"/>
                        <a:buChar char="x"/>
                      </a:pPr>
                      <a:r>
                        <a:rPr lang="en-GB" sz="700" b="0" dirty="0"/>
                        <a:t>Ice melts</a:t>
                      </a:r>
                      <a:r>
                        <a:rPr lang="en-GB" sz="700" b="0" baseline="0" dirty="0"/>
                        <a:t> leading to extinction of polar bears.</a:t>
                      </a:r>
                    </a:p>
                    <a:p>
                      <a:pPr marL="90488" indent="-90488">
                        <a:buClr>
                          <a:srgbClr val="FF0000"/>
                        </a:buClr>
                        <a:buFont typeface="Calibri" panose="020F0502020204030204" pitchFamily="34" charset="0"/>
                        <a:buChar char="x"/>
                      </a:pPr>
                      <a:r>
                        <a:rPr lang="en-GB" sz="700" b="0" dirty="0"/>
                        <a:t>Coral reefs die due to coral bleaching with decline in biodiversity.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43612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01E1205-7455-4E81-B15C-1280A039E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28906"/>
              </p:ext>
            </p:extLst>
          </p:nvPr>
        </p:nvGraphicFramePr>
        <p:xfrm>
          <a:off x="2699926" y="5961499"/>
          <a:ext cx="7168884" cy="861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9215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3889669">
                  <a:extLst>
                    <a:ext uri="{9D8B030D-6E8A-4147-A177-3AD203B41FA5}">
                      <a16:colId xmlns:a16="http://schemas.microsoft.com/office/drawing/2014/main" val="317884218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Managing climate change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Mitigation strategies </a:t>
                      </a:r>
                      <a:r>
                        <a:rPr lang="en-GB" sz="700" b="0" dirty="0"/>
                        <a:t>(= reducing carbon</a:t>
                      </a:r>
                      <a:r>
                        <a:rPr lang="en-GB" sz="700" b="0" baseline="0" dirty="0"/>
                        <a:t> dioxide </a:t>
                      </a:r>
                      <a:r>
                        <a:rPr lang="en-GB" sz="700" b="0" dirty="0"/>
                        <a:t>in the atmosphere)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Adaptation strategies </a:t>
                      </a:r>
                      <a:r>
                        <a:rPr lang="en-GB" sz="700" b="0" dirty="0"/>
                        <a:t>(= coping with the effects</a:t>
                      </a:r>
                      <a:r>
                        <a:rPr lang="en-GB" sz="700" b="0" baseline="0" dirty="0"/>
                        <a:t> of climate change)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8112"/>
                  </a:ext>
                </a:extLst>
              </a:tr>
              <a:tr h="452292"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dirty="0"/>
                        <a:t>Carbon capture</a:t>
                      </a:r>
                      <a:r>
                        <a:rPr lang="en-GB" sz="700" b="0" dirty="0"/>
                        <a:t>:</a:t>
                      </a:r>
                      <a:r>
                        <a:rPr lang="en-GB" sz="700" b="0" baseline="0" dirty="0"/>
                        <a:t> taking CO</a:t>
                      </a:r>
                      <a:r>
                        <a:rPr lang="en-GB" sz="700" b="0" baseline="-25000" dirty="0"/>
                        <a:t>2</a:t>
                      </a:r>
                      <a:r>
                        <a:rPr lang="en-GB" sz="700" b="0" baseline="0" dirty="0"/>
                        <a:t> out of the air, liquefying it and pumping it underground.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baseline="0" dirty="0"/>
                        <a:t>Re-afforestation</a:t>
                      </a:r>
                      <a:r>
                        <a:rPr lang="en-GB" sz="700" b="0" baseline="0" dirty="0"/>
                        <a:t>: planting forests to absorb 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baseline="0" dirty="0"/>
                        <a:t>(trees use it for photosynthesis).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baseline="0" dirty="0"/>
                        <a:t>Alternative energy</a:t>
                      </a:r>
                      <a:r>
                        <a:rPr lang="en-GB" sz="700" b="0" baseline="0" dirty="0"/>
                        <a:t>: replacing fossil fuels with renewables e.g. tidal, solar and wind.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International agreements: to reduce 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baseline="0" dirty="0"/>
                        <a:t>emissions, e.g. Copenhagen Accord, 2009.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none" dirty="0" err="1"/>
                        <a:t>Changie</a:t>
                      </a:r>
                      <a:r>
                        <a:rPr lang="en-GB" sz="700" b="0" u="none" baseline="0" dirty="0"/>
                        <a:t> agriculture in LICs</a:t>
                      </a:r>
                      <a:r>
                        <a:rPr lang="en-GB" sz="700" b="0" u="none" dirty="0"/>
                        <a:t>:</a:t>
                      </a:r>
                      <a:r>
                        <a:rPr lang="en-GB" sz="700" b="0" u="none" baseline="0" dirty="0"/>
                        <a:t> grow drought-tolerant crops such as millet or GM crops rather than rice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none" dirty="0"/>
                        <a:t>Change</a:t>
                      </a:r>
                      <a:r>
                        <a:rPr lang="en-GB" sz="700" b="0" u="none" baseline="0" dirty="0"/>
                        <a:t> agriculture in HICs: grow warmth-loving crops such as vines, olives, sunflowers.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none" baseline="0" dirty="0"/>
                        <a:t>Reduce water consumption: water meters, grey water flush systems, drip irrigation, artificial glaciers</a:t>
                      </a:r>
                      <a:endParaRPr lang="en-GB" sz="700" b="0" baseline="0" dirty="0"/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Cope with sea level rise: flood barriers on rivers, sea walls, buildings on stilts, earth embankments.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47149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BBAF6ECF-5339-4324-9A78-3A5102F125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445" y="4921398"/>
            <a:ext cx="1616366" cy="10129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305735-A4EF-40BB-927B-C445E4F379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542" t="1460" r="15635" b="-1"/>
          <a:stretch/>
        </p:blipFill>
        <p:spPr>
          <a:xfrm rot="885219">
            <a:off x="7824588" y="5522092"/>
            <a:ext cx="361950" cy="43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3839">
            <a:off x="5645787" y="2577952"/>
            <a:ext cx="443225" cy="388829"/>
          </a:xfrm>
          <a:prstGeom prst="triangle">
            <a:avLst/>
          </a:prstGeom>
        </p:spPr>
      </p:pic>
      <p:pic>
        <p:nvPicPr>
          <p:cNvPr id="3" name="Picture 4" descr="https://fscomps.fotosearch.com/bigcomps/CSP/CSP991/k11913102.jp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32" b="97368" l="2182" r="97273">
                        <a14:foregroundMark x1="26545" y1="72456" x2="26545" y2="72456"/>
                        <a14:foregroundMark x1="27091" y1="81404" x2="27091" y2="81404"/>
                        <a14:foregroundMark x1="71636" y1="46316" x2="71636" y2="46316"/>
                        <a14:foregroundMark x1="75091" y1="81404" x2="75091" y2="81404"/>
                        <a14:foregroundMark x1="75636" y1="72807" x2="75636" y2="72807"/>
                        <a14:foregroundMark x1="74364" y1="80702" x2="74364" y2="80702"/>
                        <a14:foregroundMark x1="74727" y1="93333" x2="74727" y2="93333"/>
                        <a14:foregroundMark x1="26364" y1="92456" x2="26364" y2="92456"/>
                        <a14:foregroundMark x1="54128" y1="25664" x2="54128" y2="2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26" y="6131619"/>
            <a:ext cx="302741" cy="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decrease in clipart #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1" b="99350" l="10000" r="95188">
                        <a14:foregroundMark x1="50688" y1="43217" x2="50688" y2="43217"/>
                        <a14:foregroundMark x1="25000" y1="8530" x2="25000" y2="8530"/>
                        <a14:foregroundMark x1="35750" y1="24045" x2="35750" y2="24045"/>
                        <a14:foregroundMark x1="66313" y1="59058" x2="66313" y2="59058"/>
                        <a14:foregroundMark x1="63563" y1="61170" x2="63563" y2="61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48" y="6124194"/>
            <a:ext cx="323134" cy="2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len grain isolated on white , Pollen allergy is also known as allergic rhinitis or hay fever , 3d illustration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38" y="2865708"/>
            <a:ext cx="472572" cy="4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ntellitronix LED Digital Outside Air Temperature Gauge 2 1/16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07" y="4234042"/>
            <a:ext cx="287403" cy="2874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nowflake"/>
          <p:cNvPicPr>
            <a:picLocks noChangeAspect="1" noChangeArrowheads="1"/>
          </p:cNvPicPr>
          <p:nvPr/>
        </p:nvPicPr>
        <p:blipFill rotWithShape="1">
          <a:blip r:embed="rId1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"/>
          <a:stretch/>
        </p:blipFill>
        <p:spPr bwMode="auto">
          <a:xfrm>
            <a:off x="9581407" y="1867248"/>
            <a:ext cx="287403" cy="2696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17052"/>
          <a:stretch/>
        </p:blipFill>
        <p:spPr bwMode="auto">
          <a:xfrm rot="6443389">
            <a:off x="6182178" y="5555516"/>
            <a:ext cx="428497" cy="3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097">
            <a:off x="7038476" y="5524920"/>
            <a:ext cx="386337" cy="4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reezing clipart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615" b="98385" l="939" r="89765">
                        <a14:foregroundMark x1="6761" y1="49615" x2="6761" y2="49615"/>
                        <a14:foregroundMark x1="6385" y1="46615" x2="6385" y2="46615"/>
                        <a14:foregroundMark x1="14836" y1="40692" x2="14836" y2="40692"/>
                        <a14:foregroundMark x1="12113" y1="45077" x2="12113" y2="4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8135" y="4864746"/>
            <a:ext cx="421791" cy="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tropical storm clipart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86458" y1="65659" x2="86458" y2="65659"/>
                        <a14:foregroundMark x1="85417" y1="65659" x2="85417" y2="65659"/>
                        <a14:foregroundMark x1="82500" y1="50275" x2="82500" y2="50275"/>
                        <a14:foregroundMark x1="91458" y1="83242" x2="91458" y2="83242"/>
                        <a14:foregroundMark x1="89583" y1="88187" x2="89583" y2="88187"/>
                        <a14:foregroundMark x1="80625" y1="89835" x2="80625" y2="89835"/>
                        <a14:foregroundMark x1="42083" y1="87912" x2="42083" y2="87912"/>
                        <a14:foregroundMark x1="68958" y1="81868" x2="68958" y2="81868"/>
                        <a14:foregroundMark x1="73958" y1="95330" x2="73958" y2="95330"/>
                        <a14:foregroundMark x1="58958" y1="89286" x2="58958" y2="89286"/>
                        <a14:foregroundMark x1="42917" y1="93956" x2="42917" y2="93956"/>
                        <a14:foregroundMark x1="91458" y1="81593" x2="91458" y2="81593"/>
                        <a14:foregroundMark x1="90000" y1="82692" x2="91042" y2="83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90" y="12564"/>
            <a:ext cx="392049" cy="2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ag of the Philippines"/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53" y="43441"/>
            <a:ext cx="794860" cy="3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K flag">
            <a:extLst>
              <a:ext uri="{FF2B5EF4-FFF2-40B4-BE49-F238E27FC236}">
                <a16:creationId xmlns:a16="http://schemas.microsoft.com/office/drawing/2014/main" id="{853E3BD0-ABA2-4DBA-ACF9-3FC29B91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69" y="3999531"/>
            <a:ext cx="431193" cy="2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3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2102</TotalTime>
  <Words>2631</Words>
  <Application>Microsoft Office PowerPoint</Application>
  <PresentationFormat>A4 Paper (210x297 mm)</PresentationFormat>
  <Paragraphs>317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Leggett</dc:creator>
  <cp:lastModifiedBy>Gavin Blackman</cp:lastModifiedBy>
  <cp:revision>202</cp:revision>
  <cp:lastPrinted>2018-03-16T16:02:31Z</cp:lastPrinted>
  <dcterms:created xsi:type="dcterms:W3CDTF">2017-09-02T18:17:36Z</dcterms:created>
  <dcterms:modified xsi:type="dcterms:W3CDTF">2019-03-06T11:23:15Z</dcterms:modified>
</cp:coreProperties>
</file>